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7" r:id="rId1"/>
    <p:sldMasterId id="2147483728" r:id="rId2"/>
  </p:sldMasterIdLst>
  <p:notesMasterIdLst>
    <p:notesMasterId r:id="rId3"/>
  </p:notesMasterIdLst>
  <p:sldIdLst>
    <p:sldId id="261" r:id="rId4"/>
    <p:sldId id="276" r:id="rId5"/>
    <p:sldId id="263" r:id="rId6"/>
    <p:sldId id="264" r:id="rId7"/>
    <p:sldId id="272" r:id="rId8"/>
    <p:sldId id="451" r:id="rId9"/>
    <p:sldId id="448" r:id="rId10"/>
    <p:sldId id="275" r:id="rId11"/>
    <p:sldId id="274" r:id="rId12"/>
    <p:sldId id="280" r:id="rId13"/>
    <p:sldId id="281" r:id="rId14"/>
    <p:sldId id="414" r:id="rId15"/>
    <p:sldId id="415" r:id="rId16"/>
    <p:sldId id="416" r:id="rId17"/>
    <p:sldId id="417" r:id="rId18"/>
    <p:sldId id="418" r:id="rId19"/>
    <p:sldId id="419" r:id="rId20"/>
    <p:sldId id="413" r:id="rId21"/>
    <p:sldId id="420" r:id="rId22"/>
    <p:sldId id="411" r:id="rId23"/>
    <p:sldId id="422" r:id="rId24"/>
    <p:sldId id="452" r:id="rId25"/>
    <p:sldId id="424" r:id="rId26"/>
    <p:sldId id="42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tjoeun_jg" initials="t" lastIdx="3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62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commentAuthors" Target="commentAuthors.xml"  /><Relationship Id="rId29" Type="http://schemas.openxmlformats.org/officeDocument/2006/relationships/presProps" Target="presProps.xml"  /><Relationship Id="rId3" Type="http://schemas.openxmlformats.org/officeDocument/2006/relationships/notesMaster" Target="notesMasters/notesMaster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03BF6D5-5460-4BD8-B0CD-227472ED0D33}" type="datetime1">
              <a:rPr lang="ko-KR" altLang="en-US"/>
              <a:pPr lvl="0">
                <a:defRPr/>
              </a:pPr>
              <a:t>2023-07-11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A224620-3571-4723-BFDF-38B7B9FE387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C0827-5AB2-44A5-CB2F-1BCD722F7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C42E0D-1B8B-32F7-3FAC-A029E07EF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2BC2F-AD89-91AB-C83B-B8E85EE2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A1360-C5D1-D191-76E3-31609477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6AE66-5F38-F0AA-A133-3FA2C455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3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04B5E-BC8D-6EBF-D461-D6260524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833BBF-8070-3576-02FD-3153A7294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0E8AA-8486-7CD4-C206-49F855246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F29CB-A2B1-4891-638A-3EC9197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BE82D-85A3-181A-536F-354A0249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52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4100AF-570A-E53E-9A9C-03D8369E8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81DFF-6E90-2BBA-DA8A-7FEEB7033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CCE35-FE96-0AD4-C2D9-2B1CAF03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DBC0F-7532-548F-5E44-2F369255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F43F6-409D-6BCC-CEF0-9CF36D12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49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59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71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73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34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55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79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62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B4A1F-E747-4C3F-C86C-D71023C0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9C040-2E81-9E89-905B-042942F65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6263BD-A5DA-79B2-0954-CFE89A4EB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CE7A80-A770-7349-D48B-7E68144A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C62A4-036D-9432-EFD7-6CF42A3F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964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87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17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9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888888"/>
                </a:solidFill>
              </a:defRPr>
            </a:lvl1pPr>
            <a:lvl2pPr marL="0" indent="304815" algn="ctr">
              <a:buFontTx/>
              <a:buNone/>
              <a:defRPr>
                <a:solidFill>
                  <a:srgbClr val="888888"/>
                </a:solidFill>
              </a:defRPr>
            </a:lvl2pPr>
            <a:lvl3pPr marL="0" indent="609630" algn="ctr">
              <a:buFontTx/>
              <a:buNone/>
              <a:defRPr>
                <a:solidFill>
                  <a:srgbClr val="888888"/>
                </a:solidFill>
              </a:defRPr>
            </a:lvl3pPr>
            <a:lvl4pPr marL="0" indent="914446" algn="ctr">
              <a:buFontTx/>
              <a:buNone/>
              <a:defRPr>
                <a:solidFill>
                  <a:srgbClr val="888888"/>
                </a:solidFill>
              </a:defRPr>
            </a:lvl4pPr>
            <a:lvl5pPr marL="0" indent="1219261" algn="ctr"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>
              <a:defRPr/>
            </a:pPr>
            <a:r>
              <a:rPr lang="ko-KR" altLang="en-US"/>
              <a:t>본문 첫 번째 줄</a:t>
            </a:r>
          </a:p>
          <a:p>
            <a:pPr lvl="1">
              <a:defRPr/>
            </a:pPr>
            <a:r>
              <a:rPr lang="ko-KR" altLang="en-US"/>
              <a:t>본문 두 번째 줄</a:t>
            </a:r>
          </a:p>
          <a:p>
            <a:pPr lvl="2">
              <a:defRPr/>
            </a:pPr>
            <a:r>
              <a:rPr lang="ko-KR" altLang="en-US"/>
              <a:t>본문 세 번째 줄</a:t>
            </a:r>
          </a:p>
          <a:p>
            <a:pPr lvl="3">
              <a:defRPr/>
            </a:pPr>
            <a:r>
              <a:rPr lang="ko-KR" altLang="en-US"/>
              <a:t>본문 네 번째 줄</a:t>
            </a:r>
          </a:p>
          <a:p>
            <a:pPr lvl="4">
              <a:defRPr/>
            </a:pPr>
            <a:r>
              <a:rPr lang="ko-KR" altLang="en-US"/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98076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A0235-E8FB-9A18-FF81-214A190F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3E8708-209D-6127-92F9-A88528D6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2FEBA-62F7-9A5D-11C9-B7886559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C4CA6-8D65-D966-0DF4-230E2F58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AE6E7-CC3A-449C-7052-F7C0231C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86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8C93E-237F-C876-8A48-ABDA79E5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56CC90-60BC-59B8-7778-16C21FB37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CFA3C8-2C6B-61D5-297E-8465E07E9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83122A-0DB6-9301-CD1F-B8AE208A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775CA2-3A1F-9687-1B1C-6F98DF3C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D6DE86-A18E-99CC-02A8-606CA06E9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2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95B70-C690-1F21-2AFC-4180CDA8D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7F82AB-8675-9BE5-5968-EA9DF6C4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302ADD-C544-8A18-E4E8-6C83DC36A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98B138-AE93-C7AC-393C-C5C358FAC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4D89C3-83CD-2042-1234-4B6E0B4A7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3208A-02BF-1C4C-65B6-7A93BA60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4CF64D-0EDA-E442-8BDF-A291FED3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048E10-6C63-A7D5-EFEF-40618167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2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BD806-E6A9-35FE-6FB2-005F8F29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A99083-2789-16B8-BF64-651ABBFF5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35191A-7540-0738-2FA5-67440D35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4ABAFD-82ED-B700-8D2A-9AD58967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6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A1EA9D-0A30-A9DA-5BBA-1C762B29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552266-C197-F183-599C-6B4D41F0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C377C-E6CF-2A79-F6CB-092A7E70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6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6B73E-88BF-635B-2C01-91761C58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1C7BF-E1EC-07E6-E889-2D064C44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FD3AA4-9F34-2030-401B-CED4A8003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B57E4-8985-5037-9893-06C4FDB1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1652BE-3461-F714-01BD-9F3724FB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52DD7-A182-6ACA-C07C-53BF3173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6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DADE7-BF5E-CA30-B3F9-B8978D2C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9D5C1F-86A4-3A35-8A79-5586E4C7F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84070A-AC43-25A5-3A75-C9B54468C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0483B-D5A0-FED3-9FA9-950CA32D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2E4798-5D00-8C12-44A4-898F48DF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B92246-C7B1-BDF2-978E-593A0B26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58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slideLayout" Target="../slideLayouts/slideLayout23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423A4-58EA-B6D8-E9AE-F50D6130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01371-D48E-EA31-7295-072E872CF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76D32-BD43-9C71-4F78-6C9CE4CFB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6E73E-A4CB-43E0-952E-7F7A3D99B4CB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9A6A2-373D-7605-2C0E-1F837D718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EFB9E-3676-4D77-1CE0-FA5ECA89C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6637C-FB28-4AA5-B67F-40F52234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34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ransition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13" Type="http://schemas.openxmlformats.org/officeDocument/2006/relationships/image" Target="../media/image51.png"  /><Relationship Id="rId14" Type="http://schemas.openxmlformats.org/officeDocument/2006/relationships/image" Target="../media/image52.png"  /><Relationship Id="rId15" Type="http://schemas.openxmlformats.org/officeDocument/2006/relationships/image" Target="../media/image53.png"  /><Relationship Id="rId16" Type="http://schemas.openxmlformats.org/officeDocument/2006/relationships/image" Target="../media/image54.png"  /><Relationship Id="rId17" Type="http://schemas.openxmlformats.org/officeDocument/2006/relationships/image" Target="../media/image55.png"  /><Relationship Id="rId18" Type="http://schemas.openxmlformats.org/officeDocument/2006/relationships/image" Target="../media/image56.png"  /><Relationship Id="rId19" Type="http://schemas.openxmlformats.org/officeDocument/2006/relationships/image" Target="../media/image57.png"  /><Relationship Id="rId2" Type="http://schemas.openxmlformats.org/officeDocument/2006/relationships/image" Target="../media/image44.png"  /><Relationship Id="rId20" Type="http://schemas.openxmlformats.org/officeDocument/2006/relationships/image" Target="../media/image58.png"  /><Relationship Id="rId21" Type="http://schemas.openxmlformats.org/officeDocument/2006/relationships/image" Target="../media/image59.png"  /><Relationship Id="rId22" Type="http://schemas.openxmlformats.org/officeDocument/2006/relationships/image" Target="../media/image60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12.png"  /><Relationship Id="rId6" Type="http://schemas.openxmlformats.org/officeDocument/2006/relationships/image" Target="../media/image15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4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12.png"  /><Relationship Id="rId6" Type="http://schemas.openxmlformats.org/officeDocument/2006/relationships/image" Target="../media/image15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6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63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64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7.png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65.png"  /><Relationship Id="rId9" Type="http://schemas.openxmlformats.org/officeDocument/2006/relationships/image" Target="../media/image6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6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69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70.gif"  /><Relationship Id="rId9" Type="http://schemas.openxmlformats.org/officeDocument/2006/relationships/image" Target="../media/image7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7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75.png"  /><Relationship Id="rId9" Type="http://schemas.openxmlformats.org/officeDocument/2006/relationships/image" Target="../media/image7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7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12.png"  /><Relationship Id="rId5" Type="http://schemas.openxmlformats.org/officeDocument/2006/relationships/image" Target="../media/image15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79.gif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.png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5.png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5.png"  /><Relationship Id="rId2" Type="http://schemas.openxmlformats.org/officeDocument/2006/relationships/image" Target="../media/image1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2.png"  /><Relationship Id="rId8" Type="http://schemas.openxmlformats.org/officeDocument/2006/relationships/image" Target="../media/image15.png"  /><Relationship Id="rId9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2" Type="http://schemas.openxmlformats.org/officeDocument/2006/relationships/image" Target="../media/image1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2.png"  /><Relationship Id="rId8" Type="http://schemas.openxmlformats.org/officeDocument/2006/relationships/image" Target="../media/image15.png"  /><Relationship Id="rId9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8.png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Object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731" y="2006600"/>
            <a:ext cx="3291869" cy="412699"/>
          </a:xfrm>
          <a:prstGeom prst="rect">
            <a:avLst/>
          </a:prstGeom>
        </p:spPr>
      </p:pic>
      <p:sp>
        <p:nvSpPr>
          <p:cNvPr id="1007" name="TextBox 1006"/>
          <p:cNvSpPr txBox="1"/>
          <p:nvPr/>
        </p:nvSpPr>
        <p:spPr>
          <a:xfrm>
            <a:off x="3251200" y="2338070"/>
            <a:ext cx="4165600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67" dirty="0"/>
              <a:t>당 신 의 재미를 다양하게</a:t>
            </a:r>
          </a:p>
        </p:txBody>
      </p:sp>
      <p:sp>
        <p:nvSpPr>
          <p:cNvPr id="1008" name="TextBox 1007"/>
          <p:cNvSpPr txBox="1"/>
          <p:nvPr/>
        </p:nvSpPr>
        <p:spPr>
          <a:xfrm>
            <a:off x="1778000" y="2419299"/>
            <a:ext cx="8280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0" dirty="0"/>
              <a:t>EXCITING</a:t>
            </a:r>
          </a:p>
        </p:txBody>
      </p:sp>
      <p:sp>
        <p:nvSpPr>
          <p:cNvPr id="1009" name="TextBox 1008"/>
          <p:cNvSpPr txBox="1"/>
          <p:nvPr/>
        </p:nvSpPr>
        <p:spPr>
          <a:xfrm>
            <a:off x="4318000" y="3784600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200"/>
          </a:p>
        </p:txBody>
      </p:sp>
      <p:sp>
        <p:nvSpPr>
          <p:cNvPr id="1010" name="TextBox 1009"/>
          <p:cNvSpPr txBox="1"/>
          <p:nvPr/>
        </p:nvSpPr>
        <p:spPr>
          <a:xfrm>
            <a:off x="4775200" y="3581400"/>
            <a:ext cx="259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/>
              <a:t>Spring</a:t>
            </a:r>
            <a:r>
              <a:rPr lang="ko-KR" altLang="en-US" sz="1200" dirty="0"/>
              <a:t>기반 웹 개발 중간프로젝트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1996" y="640764"/>
            <a:ext cx="3587301" cy="9079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2645" y="978467"/>
            <a:ext cx="1460317" cy="4380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6907" y="412761"/>
            <a:ext cx="1295238" cy="1276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976" y="1886599"/>
            <a:ext cx="823985" cy="826595"/>
            <a:chOff x="16144463" y="2829898"/>
            <a:chExt cx="1235978" cy="12398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144463" y="2829898"/>
              <a:ext cx="1235978" cy="12398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08401" y="3169809"/>
            <a:ext cx="922247" cy="1122791"/>
            <a:chOff x="5448890" y="6374376"/>
            <a:chExt cx="1383371" cy="16841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448890" y="6374376"/>
              <a:ext cx="1088444" cy="1088444"/>
              <a:chOff x="5448890" y="6374376"/>
              <a:chExt cx="1088444" cy="108844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5448890" y="6374376"/>
                <a:ext cx="1088444" cy="108844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616557" y="7409440"/>
              <a:ext cx="904762" cy="63809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717132" y="3895439"/>
            <a:ext cx="1482061" cy="75770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679481" y="4747483"/>
            <a:ext cx="1497516" cy="76560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284446" y="2028457"/>
            <a:ext cx="1493364" cy="76348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493834" y="2009560"/>
            <a:ext cx="1157307" cy="59167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120218" y="5616158"/>
            <a:ext cx="1926410" cy="98487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889398" y="5780168"/>
            <a:ext cx="1537866" cy="78623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276465" y="2323255"/>
            <a:ext cx="694874" cy="540737"/>
            <a:chOff x="8164065" y="4937143"/>
            <a:chExt cx="1042311" cy="81110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164065" y="4937143"/>
              <a:ext cx="1042311" cy="81110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355074" y="5647419"/>
            <a:ext cx="716710" cy="557729"/>
            <a:chOff x="8258803" y="8567933"/>
            <a:chExt cx="1075065" cy="83659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10800000">
              <a:off x="8258803" y="8567933"/>
              <a:ext cx="1075065" cy="8365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377484" y="5783262"/>
            <a:ext cx="211043" cy="632729"/>
            <a:chOff x="12566226" y="8674893"/>
            <a:chExt cx="316564" cy="94909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5400000">
              <a:off x="12566226" y="8674893"/>
              <a:ext cx="316564" cy="94909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 rot="1701695">
            <a:off x="8022602" y="2137445"/>
            <a:ext cx="1202499" cy="563978"/>
            <a:chOff x="12033906" y="3206159"/>
            <a:chExt cx="1803749" cy="84596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9060000">
              <a:off x="12033906" y="3206159"/>
              <a:ext cx="1803749" cy="845964"/>
            </a:xfrm>
            <a:prstGeom prst="rect">
              <a:avLst/>
            </a:prstGeom>
          </p:spPr>
        </p:pic>
      </p:grpSp>
      <p:sp>
        <p:nvSpPr>
          <p:cNvPr id="1037" name="TextBox 1036"/>
          <p:cNvSpPr txBox="1"/>
          <p:nvPr/>
        </p:nvSpPr>
        <p:spPr>
          <a:xfrm>
            <a:off x="4830823" y="4002808"/>
            <a:ext cx="11793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30" latinLnBrk="0"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놀이공원 정보</a:t>
            </a:r>
            <a:endParaRPr lang="en-US" altLang="ko-KR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038" name="TextBox 1037"/>
          <p:cNvSpPr txBox="1"/>
          <p:nvPr/>
        </p:nvSpPr>
        <p:spPr>
          <a:xfrm>
            <a:off x="6467912" y="2112853"/>
            <a:ext cx="10421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30" latin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고객문의</a:t>
            </a: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(Q&amp;A)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9542248" y="2153978"/>
            <a:ext cx="1024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30" latin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문의답변</a:t>
            </a:r>
          </a:p>
        </p:txBody>
      </p:sp>
      <p:sp>
        <p:nvSpPr>
          <p:cNvPr id="1041" name="TextBox 1040"/>
          <p:cNvSpPr txBox="1"/>
          <p:nvPr/>
        </p:nvSpPr>
        <p:spPr>
          <a:xfrm>
            <a:off x="10514568" y="2755968"/>
            <a:ext cx="132080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30" latinLnBrk="0">
              <a:defRPr/>
            </a:pPr>
            <a:r>
              <a:rPr lang="ko-KR" altLang="en-US" sz="2133" dirty="0">
                <a:solidFill>
                  <a:prstClr val="black"/>
                </a:solidFill>
                <a:latin typeface="Calibri"/>
              </a:rPr>
              <a:t>홈페이지</a:t>
            </a:r>
          </a:p>
        </p:txBody>
      </p:sp>
      <p:sp>
        <p:nvSpPr>
          <p:cNvPr id="1042" name="TextBox 1041"/>
          <p:cNvSpPr txBox="1"/>
          <p:nvPr/>
        </p:nvSpPr>
        <p:spPr>
          <a:xfrm>
            <a:off x="4830823" y="4865574"/>
            <a:ext cx="10849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30" latin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프로모션</a:t>
            </a:r>
            <a:endParaRPr lang="en-US" altLang="ko-KR" sz="1600" b="1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defTabSz="609630" latin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티켓 구매</a:t>
            </a:r>
          </a:p>
        </p:txBody>
      </p:sp>
      <p:sp>
        <p:nvSpPr>
          <p:cNvPr id="1043" name="TextBox 1042"/>
          <p:cNvSpPr txBox="1"/>
          <p:nvPr/>
        </p:nvSpPr>
        <p:spPr>
          <a:xfrm>
            <a:off x="6304021" y="5743986"/>
            <a:ext cx="1342131" cy="80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 latinLnBrk="0">
              <a:defRPr/>
            </a:pPr>
            <a:r>
              <a:rPr lang="ko-KR" altLang="en-US" sz="1533" dirty="0">
                <a:solidFill>
                  <a:prstClr val="black"/>
                </a:solidFill>
                <a:latin typeface="Calibri"/>
              </a:rPr>
              <a:t>티켓 구매확정 및 환불</a:t>
            </a:r>
          </a:p>
        </p:txBody>
      </p:sp>
      <p:sp>
        <p:nvSpPr>
          <p:cNvPr id="1044" name="TextBox 1043"/>
          <p:cNvSpPr txBox="1"/>
          <p:nvPr/>
        </p:nvSpPr>
        <p:spPr>
          <a:xfrm>
            <a:off x="8991600" y="5918200"/>
            <a:ext cx="1371600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30" latinLnBrk="0">
              <a:defRPr/>
            </a:pPr>
            <a:r>
              <a:rPr lang="ko-KR" altLang="en-US" sz="1333" dirty="0">
                <a:solidFill>
                  <a:prstClr val="black"/>
                </a:solidFill>
                <a:latin typeface="Calibri"/>
              </a:rPr>
              <a:t> 구매확정 시</a:t>
            </a:r>
            <a:endParaRPr lang="en-US" altLang="ko-KR" sz="1333" dirty="0">
              <a:solidFill>
                <a:prstClr val="black"/>
              </a:solidFill>
              <a:latin typeface="Calibri"/>
            </a:endParaRPr>
          </a:p>
          <a:p>
            <a:pPr algn="ctr" defTabSz="609630" latinLnBrk="0">
              <a:defRPr/>
            </a:pPr>
            <a:r>
              <a:rPr lang="ko-KR" altLang="en-US" sz="1333" dirty="0">
                <a:solidFill>
                  <a:prstClr val="black"/>
                </a:solidFill>
                <a:latin typeface="Calibri"/>
              </a:rPr>
              <a:t>포인트 적립</a:t>
            </a:r>
          </a:p>
        </p:txBody>
      </p:sp>
      <p:grpSp>
        <p:nvGrpSpPr>
          <p:cNvPr id="1046" name="그룹 1031"/>
          <p:cNvGrpSpPr/>
          <p:nvPr/>
        </p:nvGrpSpPr>
        <p:grpSpPr>
          <a:xfrm>
            <a:off x="6553200" y="4015471"/>
            <a:ext cx="211043" cy="632729"/>
            <a:chOff x="12566226" y="8674893"/>
            <a:chExt cx="316564" cy="949094"/>
          </a:xfrm>
        </p:grpSpPr>
        <p:pic>
          <p:nvPicPr>
            <p:cNvPr id="1047" name="Object 96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5400000">
              <a:off x="12566226" y="8674893"/>
              <a:ext cx="316564" cy="949094"/>
            </a:xfrm>
            <a:prstGeom prst="rect">
              <a:avLst/>
            </a:prstGeom>
          </p:spPr>
        </p:pic>
      </p:grpSp>
      <p:pic>
        <p:nvPicPr>
          <p:cNvPr id="1048" name="Object 79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096228" y="4027131"/>
            <a:ext cx="1158611" cy="592339"/>
          </a:xfrm>
          <a:prstGeom prst="rect">
            <a:avLst/>
          </a:prstGeom>
        </p:spPr>
      </p:pic>
      <p:sp>
        <p:nvSpPr>
          <p:cNvPr id="1049" name="TextBox 1048"/>
          <p:cNvSpPr txBox="1"/>
          <p:nvPr/>
        </p:nvSpPr>
        <p:spPr>
          <a:xfrm>
            <a:off x="7112000" y="417322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30" latinLnBrk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Calibri"/>
              </a:rPr>
              <a:t>리뷰등록</a:t>
            </a:r>
          </a:p>
        </p:txBody>
      </p:sp>
      <p:sp>
        <p:nvSpPr>
          <p:cNvPr id="1053" name="TextBox 1052"/>
          <p:cNvSpPr txBox="1"/>
          <p:nvPr/>
        </p:nvSpPr>
        <p:spPr>
          <a:xfrm>
            <a:off x="355600" y="2260600"/>
            <a:ext cx="2387600" cy="1784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 latinLnBrk="0">
              <a:defRPr/>
            </a:pPr>
            <a:r>
              <a:rPr lang="en-US" altLang="ko-KR" sz="2333" b="1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2-1.</a:t>
            </a:r>
            <a:r>
              <a:rPr lang="ko-KR" altLang="en-US" sz="2333" b="1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 구조도</a:t>
            </a:r>
          </a:p>
          <a:p>
            <a:pPr defTabSz="609630" latinLnBrk="0">
              <a:defRPr/>
            </a:pPr>
            <a:r>
              <a:rPr lang="ko-KR" altLang="en-US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2-1-1.</a:t>
            </a:r>
            <a:r>
              <a:rPr lang="ko-KR" altLang="en-US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프로세스</a:t>
            </a:r>
          </a:p>
          <a:p>
            <a:pPr defTabSz="609630" latinLnBrk="0">
              <a:defRPr/>
            </a:pPr>
            <a:endParaRPr lang="ko-KR" altLang="en-US" sz="1733">
              <a:solidFill>
                <a:srgbClr val="404040"/>
              </a:solidFill>
              <a:latin typeface="Calibri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2-2. ERD</a:t>
            </a:r>
          </a:p>
          <a:p>
            <a:pPr defTabSz="609630" latinLnBrk="0">
              <a:defRPr/>
            </a:pPr>
            <a:endParaRPr lang="en-US" altLang="ko-KR" sz="1733">
              <a:solidFill>
                <a:srgbClr val="404040"/>
              </a:solidFill>
              <a:latin typeface="Calibri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2-3. </a:t>
            </a:r>
            <a:r>
              <a:rPr lang="ko-KR" altLang="en-US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733">
              <a:solidFill>
                <a:srgbClr val="404040"/>
              </a:solidFill>
              <a:latin typeface="Calibri"/>
              <a:ea typeface="한컴산뜻돋움"/>
              <a:cs typeface="맑은 고딕 Semilight"/>
            </a:endParaRPr>
          </a:p>
        </p:txBody>
      </p:sp>
      <p:pic>
        <p:nvPicPr>
          <p:cNvPr id="5" name="Object 37">
            <a:extLst>
              <a:ext uri="{FF2B5EF4-FFF2-40B4-BE49-F238E27FC236}">
                <a16:creationId xmlns:a16="http://schemas.microsoft.com/office/drawing/2014/main" id="{AFE07E35-9AC0-1F22-4519-17077527D06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679479" y="2967803"/>
            <a:ext cx="1482061" cy="757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049C85-2FB9-9E97-69E6-41E23CD14022}"/>
              </a:ext>
            </a:extLst>
          </p:cNvPr>
          <p:cNvSpPr txBox="1"/>
          <p:nvPr/>
        </p:nvSpPr>
        <p:spPr>
          <a:xfrm>
            <a:off x="4832412" y="3055571"/>
            <a:ext cx="11793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30" latinLnBrk="0"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게시판 글 작성</a:t>
            </a:r>
            <a:endParaRPr lang="en-US" altLang="ko-KR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4" name="Object 96">
            <a:extLst>
              <a:ext uri="{FF2B5EF4-FFF2-40B4-BE49-F238E27FC236}">
                <a16:creationId xmlns:a16="http://schemas.microsoft.com/office/drawing/2014/main" id="{87574BC8-A40C-5BA9-1945-28CBED0B3E1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400000">
            <a:off x="6581572" y="3019338"/>
            <a:ext cx="211043" cy="632730"/>
          </a:xfrm>
          <a:prstGeom prst="rect">
            <a:avLst/>
          </a:prstGeom>
        </p:spPr>
      </p:pic>
      <p:pic>
        <p:nvPicPr>
          <p:cNvPr id="16" name="Object 79">
            <a:extLst>
              <a:ext uri="{FF2B5EF4-FFF2-40B4-BE49-F238E27FC236}">
                <a16:creationId xmlns:a16="http://schemas.microsoft.com/office/drawing/2014/main" id="{C0343153-EBDB-DCEC-030C-EAC0A408C90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084342" y="3091696"/>
            <a:ext cx="1158611" cy="5923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E1BB0D-C0ED-3AE8-23A3-49E129333797}"/>
              </a:ext>
            </a:extLst>
          </p:cNvPr>
          <p:cNvSpPr txBox="1"/>
          <p:nvPr/>
        </p:nvSpPr>
        <p:spPr>
          <a:xfrm>
            <a:off x="7096228" y="3176532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30" latinLnBrk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Calibri"/>
              </a:rPr>
              <a:t>질문</a:t>
            </a:r>
            <a:r>
              <a:rPr lang="en-US" altLang="ko-KR" sz="1400" dirty="0">
                <a:solidFill>
                  <a:prstClr val="black"/>
                </a:solidFill>
                <a:latin typeface="Calibri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Calibri"/>
              </a:rPr>
              <a:t>후기 글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1996" y="640764"/>
            <a:ext cx="1371429" cy="8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2645" y="978467"/>
            <a:ext cx="1460317" cy="4380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6907" y="412761"/>
            <a:ext cx="1295238" cy="1276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14" name="TextBox 1013"/>
          <p:cNvSpPr txBox="1"/>
          <p:nvPr/>
        </p:nvSpPr>
        <p:spPr>
          <a:xfrm>
            <a:off x="355600" y="2260600"/>
            <a:ext cx="2387600" cy="1518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2-1. </a:t>
            </a:r>
            <a:r>
              <a:rPr lang="ko-KR" altLang="en-US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  <a:endParaRPr lang="ko-KR" altLang="en-US" sz="2333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endParaRPr lang="ko-KR" altLang="en-US" sz="1733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2333" b="1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2-2. ERD</a:t>
            </a:r>
            <a:endParaRPr lang="en-US" altLang="ko-KR" sz="1733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endParaRPr lang="en-US" altLang="ko-KR" sz="1733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2-3. </a:t>
            </a:r>
            <a:r>
              <a:rPr lang="ko-KR" altLang="en-US" sz="1733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733">
              <a:solidFill>
                <a:srgbClr val="404040"/>
              </a:solidFill>
              <a:ea typeface="한컴산뜻돋움"/>
              <a:cs typeface="맑은 고딕 Semilight"/>
            </a:endParaRPr>
          </a:p>
        </p:txBody>
      </p:sp>
      <p:sp>
        <p:nvSpPr>
          <p:cNvPr id="1015" name="TextBox 1014"/>
          <p:cNvSpPr txBox="1"/>
          <p:nvPr/>
        </p:nvSpPr>
        <p:spPr>
          <a:xfrm>
            <a:off x="4826000" y="838200"/>
            <a:ext cx="6400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/>
              <a:t>(Entity Relationship Diagram)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37BF8-7B6D-9DAA-B4AE-E894D1AF67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921" y="1576603"/>
            <a:ext cx="8514231" cy="5288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43200" y="978533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3200" y="107911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17934" y="303042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5" y="2252437"/>
            <a:ext cx="2110147" cy="3630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373533E5-6F1E-F712-C02B-B9CA0D93CACE}"/>
              </a:ext>
            </a:extLst>
          </p:cNvPr>
          <p:cNvSpPr/>
          <p:nvPr/>
        </p:nvSpPr>
        <p:spPr>
          <a:xfrm>
            <a:off x="8677193" y="3073400"/>
            <a:ext cx="2819331" cy="1346247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돋움"/>
                <a:ea typeface="돋움"/>
              </a:rPr>
              <a:t>mouseover</a:t>
            </a:r>
            <a:r>
              <a:rPr lang="en-US" altLang="ko-KR" sz="1200" b="1" dirty="0">
                <a:latin typeface="돋움"/>
                <a:ea typeface="돋움"/>
              </a:rPr>
              <a:t> </a:t>
            </a:r>
            <a:r>
              <a:rPr lang="ko-KR" altLang="en-US" sz="1200" b="1" dirty="0">
                <a:latin typeface="돋움"/>
                <a:ea typeface="돋움"/>
              </a:rPr>
              <a:t>속성을 이용해</a:t>
            </a:r>
            <a:r>
              <a:rPr lang="en-US" altLang="ko-KR" sz="1200" b="1" dirty="0">
                <a:latin typeface="돋움"/>
                <a:ea typeface="돋움"/>
              </a:rPr>
              <a:t> </a:t>
            </a:r>
            <a:r>
              <a:rPr lang="ko-KR" altLang="en-US" sz="1200" b="1" dirty="0">
                <a:latin typeface="돋움"/>
                <a:ea typeface="돋움"/>
              </a:rPr>
              <a:t>이미지 전환 </a:t>
            </a:r>
            <a:endParaRPr lang="en-US" altLang="ko-KR" sz="1200" b="1" dirty="0">
              <a:latin typeface="돋움"/>
              <a:ea typeface="돋움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1D5C22-4E9A-8970-7251-84B84A94B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14" y="1086874"/>
            <a:ext cx="6000630" cy="56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2866" y="990278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0467EC-C420-1D32-04A0-66E64898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72" y="1447800"/>
            <a:ext cx="6560057" cy="4770951"/>
          </a:xfrm>
          <a:prstGeom prst="rect">
            <a:avLst/>
          </a:prstGeom>
        </p:spPr>
      </p:pic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0892617-E698-8EC2-C12A-CE3E1252A54A}"/>
              </a:ext>
            </a:extLst>
          </p:cNvPr>
          <p:cNvSpPr/>
          <p:nvPr/>
        </p:nvSpPr>
        <p:spPr>
          <a:xfrm>
            <a:off x="9550400" y="2816594"/>
            <a:ext cx="1936444" cy="1323606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latin typeface="돋움"/>
                <a:ea typeface="돋움"/>
              </a:rPr>
              <a:t>사이드 메뉴 </a:t>
            </a:r>
            <a:endParaRPr lang="en-US" altLang="ko-KR" sz="1200" b="1" dirty="0">
              <a:latin typeface="돋움"/>
              <a:ea typeface="돋움"/>
            </a:endParaRPr>
          </a:p>
          <a:p>
            <a:pPr algn="ctr">
              <a:defRPr/>
            </a:pPr>
            <a:endParaRPr lang="en-US" altLang="ko-KR" sz="1200" b="1" dirty="0">
              <a:latin typeface="돋움"/>
              <a:ea typeface="돋움"/>
            </a:endParaRPr>
          </a:p>
          <a:p>
            <a:pPr algn="ctr">
              <a:defRPr/>
            </a:pPr>
            <a:r>
              <a:rPr lang="en-US" altLang="ko-KR" sz="1600" b="1" dirty="0">
                <a:latin typeface="돋움"/>
                <a:ea typeface="돋움"/>
              </a:rPr>
              <a:t>position : sticky</a:t>
            </a:r>
          </a:p>
        </p:txBody>
      </p:sp>
    </p:spTree>
    <p:extLst>
      <p:ext uri="{BB962C8B-B14F-4D97-AF65-F5344CB8AC3E}">
        <p14:creationId xmlns:p14="http://schemas.microsoft.com/office/powerpoint/2010/main" val="247985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2866" y="990278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0892617-E698-8EC2-C12A-CE3E1252A54A}"/>
              </a:ext>
            </a:extLst>
          </p:cNvPr>
          <p:cNvSpPr/>
          <p:nvPr/>
        </p:nvSpPr>
        <p:spPr>
          <a:xfrm>
            <a:off x="9042400" y="4047779"/>
            <a:ext cx="2437187" cy="1590200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latin typeface="돋움"/>
                <a:ea typeface="돋움"/>
              </a:rPr>
              <a:t>각각의 카테고리에 해당하는 영역의 절대좌표를 구해서 </a:t>
            </a:r>
            <a:r>
              <a:rPr lang="en-US" altLang="ko-KR" sz="1333" b="1" dirty="0" err="1">
                <a:solidFill>
                  <a:srgbClr val="FF0000"/>
                </a:solidFill>
                <a:latin typeface="돋움"/>
                <a:ea typeface="돋움"/>
              </a:rPr>
              <a:t>window.scrollTo</a:t>
            </a:r>
            <a:r>
              <a:rPr lang="ko-KR" altLang="en-US" sz="1200" b="1" dirty="0">
                <a:latin typeface="돋움"/>
                <a:ea typeface="돋움"/>
              </a:rPr>
              <a:t>를 이용해 클릭 시 </a:t>
            </a:r>
            <a:r>
              <a:rPr lang="ko-KR" altLang="en-US" sz="1333" b="1" dirty="0">
                <a:latin typeface="돋움"/>
                <a:ea typeface="돋움"/>
              </a:rPr>
              <a:t>해당 위치로 스크롤 이동</a:t>
            </a:r>
            <a:endParaRPr lang="en-US" altLang="ko-KR" sz="1333" b="1" dirty="0">
              <a:latin typeface="돋움"/>
              <a:ea typeface="돋움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47C746-C012-4F5D-A081-CC0D96E2D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2655" y="1372052"/>
            <a:ext cx="1955800" cy="234315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9C4D5AB-F30D-5CA5-10C1-22B9F8D42788}"/>
              </a:ext>
            </a:extLst>
          </p:cNvPr>
          <p:cNvSpPr/>
          <p:nvPr/>
        </p:nvSpPr>
        <p:spPr>
          <a:xfrm>
            <a:off x="9594706" y="2110307"/>
            <a:ext cx="607478" cy="2656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C2AF9DB-A04A-3692-C6FB-DCEF93BA31B8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>
            <a:off x="6197600" y="1772061"/>
            <a:ext cx="3397106" cy="4710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569E30C-7409-791F-50C6-9C8730713828}"/>
              </a:ext>
            </a:extLst>
          </p:cNvPr>
          <p:cNvSpPr/>
          <p:nvPr/>
        </p:nvSpPr>
        <p:spPr>
          <a:xfrm>
            <a:off x="9594705" y="2462205"/>
            <a:ext cx="1174895" cy="2656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57CB925-8FAE-1E19-5264-49BF3B111C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97600" y="2575727"/>
            <a:ext cx="3403137" cy="25296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C180AC8-76B9-671F-2ED1-31ECCB1B4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7662" y="1178046"/>
            <a:ext cx="3437061" cy="2281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1837B1-2EBB-DE7F-5544-A0A0EF3B77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8763" y="3832839"/>
            <a:ext cx="3415961" cy="20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2866" y="990278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F54217-8C51-7748-C1ED-CFE9A93B5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384" y="1314245"/>
            <a:ext cx="3877745" cy="311512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9CE8045-7C4E-A1AE-DE9E-3110D64B111F}"/>
              </a:ext>
            </a:extLst>
          </p:cNvPr>
          <p:cNvSpPr/>
          <p:nvPr/>
        </p:nvSpPr>
        <p:spPr>
          <a:xfrm>
            <a:off x="2901054" y="3648554"/>
            <a:ext cx="1969047" cy="593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A159E4C-88EA-E274-0F0F-BCBBD4638F83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70101" y="3945208"/>
            <a:ext cx="2596249" cy="9569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791EA4D4-DCA8-2CC5-D8EF-C1C56242944F}"/>
              </a:ext>
            </a:extLst>
          </p:cNvPr>
          <p:cNvSpPr/>
          <p:nvPr/>
        </p:nvSpPr>
        <p:spPr>
          <a:xfrm>
            <a:off x="7518400" y="3945208"/>
            <a:ext cx="2968041" cy="1473958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33" dirty="0"/>
          </a:p>
          <a:p>
            <a:pPr algn="ctr">
              <a:defRPr/>
            </a:pPr>
            <a:r>
              <a:rPr lang="ko-KR" altLang="en-US" sz="1333" dirty="0"/>
              <a:t>페이지 새로 고침으로 인한 조회수 무한 증가 방지를 위해 </a:t>
            </a:r>
            <a:r>
              <a:rPr lang="en-US" altLang="ko-KR" sz="1867" dirty="0">
                <a:solidFill>
                  <a:srgbClr val="FF0000"/>
                </a:solidFill>
              </a:rPr>
              <a:t>cookie</a:t>
            </a:r>
            <a:r>
              <a:rPr lang="en-US" altLang="ko-KR" sz="1333" dirty="0"/>
              <a:t> </a:t>
            </a:r>
            <a:r>
              <a:rPr lang="ko-KR" altLang="en-US" sz="1333" dirty="0"/>
              <a:t>이용</a:t>
            </a:r>
          </a:p>
          <a:p>
            <a:pPr algn="ctr">
              <a:defRPr/>
            </a:pPr>
            <a:endParaRPr lang="en-US" altLang="ko-KR" sz="1333" b="1" dirty="0"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421753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2866" y="990278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8DEE2C2B-4A7D-62C6-6239-188FCA54934C}"/>
              </a:ext>
            </a:extLst>
          </p:cNvPr>
          <p:cNvSpPr/>
          <p:nvPr/>
        </p:nvSpPr>
        <p:spPr>
          <a:xfrm>
            <a:off x="4619875" y="5513002"/>
            <a:ext cx="5079306" cy="1112172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33" dirty="0"/>
          </a:p>
          <a:p>
            <a:pPr algn="ctr">
              <a:defRPr/>
            </a:pPr>
            <a:r>
              <a:rPr lang="en-US" altLang="ko-KR" sz="1600" dirty="0" err="1">
                <a:solidFill>
                  <a:srgbClr val="FF0000"/>
                </a:solidFill>
              </a:rPr>
              <a:t>clientX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scrollLeft</a:t>
            </a:r>
            <a:r>
              <a:rPr lang="en-US" altLang="ko-KR" sz="1600" dirty="0"/>
              <a:t> </a:t>
            </a:r>
            <a:r>
              <a:rPr lang="ko-KR" altLang="en-US" sz="1600" dirty="0"/>
              <a:t>속성을 이용해 </a:t>
            </a:r>
            <a:endParaRPr lang="en-US" altLang="ko-KR" sz="1600" dirty="0"/>
          </a:p>
          <a:p>
            <a:pPr algn="ctr">
              <a:defRPr/>
            </a:pPr>
            <a:r>
              <a:rPr lang="en-US" altLang="ko-KR" sz="1600" dirty="0" err="1"/>
              <a:t>mousedown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mousemove</a:t>
            </a:r>
            <a:r>
              <a:rPr lang="ko-KR" altLang="en-US" sz="1600" dirty="0"/>
              <a:t> 좌표를 구하고 </a:t>
            </a:r>
            <a:endParaRPr lang="en-US" altLang="ko-KR" sz="1600" dirty="0"/>
          </a:p>
          <a:p>
            <a:pPr algn="ctr">
              <a:defRPr/>
            </a:pPr>
            <a:r>
              <a:rPr lang="ko-KR" altLang="en-US" sz="1600" dirty="0"/>
              <a:t>수평 스크롤 값 계산  </a:t>
            </a:r>
          </a:p>
          <a:p>
            <a:pPr algn="ctr">
              <a:defRPr/>
            </a:pPr>
            <a:endParaRPr lang="en-US" altLang="ko-KR" sz="1333" b="1" dirty="0">
              <a:latin typeface="돋움"/>
              <a:ea typeface="돋움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ACD5DD-C750-9595-1739-94D92EC4B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15" y="1176150"/>
            <a:ext cx="7820717" cy="412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2866" y="990278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58270EA9-D881-204C-D6E5-55579EBA1BC6}"/>
              </a:ext>
            </a:extLst>
          </p:cNvPr>
          <p:cNvSpPr/>
          <p:nvPr/>
        </p:nvSpPr>
        <p:spPr>
          <a:xfrm>
            <a:off x="8178800" y="1506830"/>
            <a:ext cx="2647577" cy="741213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 sz="1600" dirty="0"/>
          </a:p>
          <a:p>
            <a:pPr algn="ctr">
              <a:defRPr/>
            </a:pPr>
            <a:r>
              <a:rPr lang="en-US" altLang="ko-KR" sz="1600" dirty="0">
                <a:solidFill>
                  <a:srgbClr val="FF0000"/>
                </a:solidFill>
              </a:rPr>
              <a:t>Slick Slider API</a:t>
            </a:r>
            <a:r>
              <a:rPr lang="ko-KR" altLang="en-US" sz="1600" dirty="0"/>
              <a:t>  </a:t>
            </a:r>
          </a:p>
          <a:p>
            <a:pPr algn="ctr">
              <a:defRPr/>
            </a:pPr>
            <a:endParaRPr lang="en-US" altLang="ko-KR" sz="1600" b="1" dirty="0">
              <a:latin typeface="돋움"/>
              <a:ea typeface="돋움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8B06C6-F380-AACA-1828-B4CF5BBE7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88" y="1346200"/>
            <a:ext cx="4636412" cy="5146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896435-C31B-5117-3450-1315564857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1600" y="2659972"/>
            <a:ext cx="3702955" cy="1588546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DFA99FEE-B95F-A5BF-B28F-0508ED7C2F45}"/>
              </a:ext>
            </a:extLst>
          </p:cNvPr>
          <p:cNvSpPr/>
          <p:nvPr/>
        </p:nvSpPr>
        <p:spPr>
          <a:xfrm>
            <a:off x="7839295" y="4754248"/>
            <a:ext cx="3585260" cy="605152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latin typeface="돋움"/>
                <a:ea typeface="돋움"/>
              </a:rPr>
              <a:t>jQuery</a:t>
            </a:r>
            <a:r>
              <a:rPr lang="ko-KR" altLang="en-US" sz="1200" b="1" dirty="0">
                <a:latin typeface="돋움"/>
                <a:ea typeface="돋움"/>
              </a:rPr>
              <a:t>로 변수에 값만 지정하면 간편하게 </a:t>
            </a:r>
            <a:endParaRPr lang="en-US" altLang="ko-KR" sz="1200" b="1" dirty="0">
              <a:latin typeface="돋움"/>
              <a:ea typeface="돋움"/>
            </a:endParaRPr>
          </a:p>
          <a:p>
            <a:pPr algn="ctr">
              <a:defRPr/>
            </a:pPr>
            <a:r>
              <a:rPr lang="ko-KR" altLang="en-US" sz="1200" b="1" dirty="0">
                <a:latin typeface="돋움"/>
                <a:ea typeface="돋움"/>
              </a:rPr>
              <a:t>다양한 슬라이드 구현 가능</a:t>
            </a:r>
            <a:endParaRPr lang="en-US" altLang="ko-KR" sz="1200" b="1" dirty="0"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50136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2866" y="990278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9F8BDB-0230-A56C-C5C0-CC7653EE9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835" y="1935051"/>
            <a:ext cx="3850128" cy="2895823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0B12E1C6-572A-6595-6A9B-27891BCAE688}"/>
              </a:ext>
            </a:extLst>
          </p:cNvPr>
          <p:cNvSpPr/>
          <p:nvPr/>
        </p:nvSpPr>
        <p:spPr>
          <a:xfrm rot="16200000">
            <a:off x="6603082" y="3341761"/>
            <a:ext cx="369857" cy="296593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 w="9525">
                <a:solidFill>
                  <a:srgbClr val="FF0000"/>
                </a:solidFill>
              </a:ln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E08807-AD68-E031-6787-FF0B85ACE81C}"/>
              </a:ext>
            </a:extLst>
          </p:cNvPr>
          <p:cNvSpPr/>
          <p:nvPr/>
        </p:nvSpPr>
        <p:spPr>
          <a:xfrm>
            <a:off x="3034621" y="2971800"/>
            <a:ext cx="473619" cy="354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3085BE-E842-34D0-B68B-4ECC1817DF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4865" y="2075971"/>
            <a:ext cx="4666079" cy="27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8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1734" y="956090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EF3ACD-7A64-2157-51AE-28AA89568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954" y="1238690"/>
            <a:ext cx="6062779" cy="4453641"/>
          </a:xfrm>
          <a:prstGeom prst="rect">
            <a:avLst/>
          </a:prstGeom>
        </p:spPr>
      </p:pic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5EEECA00-59B3-AB0B-0EFB-0EF62707911D}"/>
              </a:ext>
            </a:extLst>
          </p:cNvPr>
          <p:cNvSpPr/>
          <p:nvPr/>
        </p:nvSpPr>
        <p:spPr>
          <a:xfrm>
            <a:off x="9074136" y="1115086"/>
            <a:ext cx="1339865" cy="511298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 err="1"/>
              <a:t>별점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6B7F76-9C59-99FE-5086-3DC13AA54BF1}"/>
              </a:ext>
            </a:extLst>
          </p:cNvPr>
          <p:cNvSpPr/>
          <p:nvPr/>
        </p:nvSpPr>
        <p:spPr>
          <a:xfrm>
            <a:off x="2748923" y="1585352"/>
            <a:ext cx="2091696" cy="7637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05EE3C7-65D9-726B-E755-2A0E58374F7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739647" y="1370735"/>
            <a:ext cx="4334489" cy="4155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EA4CD84-89AA-DC99-E0C1-66D32AFCE33B}"/>
              </a:ext>
            </a:extLst>
          </p:cNvPr>
          <p:cNvCxnSpPr>
            <a:cxnSpLocks/>
          </p:cNvCxnSpPr>
          <p:nvPr/>
        </p:nvCxnSpPr>
        <p:spPr>
          <a:xfrm flipV="1">
            <a:off x="7757463" y="4140201"/>
            <a:ext cx="1316672" cy="6934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EAEB406D-D10C-17EE-024C-2F5AAF014D9B}"/>
              </a:ext>
            </a:extLst>
          </p:cNvPr>
          <p:cNvSpPr/>
          <p:nvPr/>
        </p:nvSpPr>
        <p:spPr>
          <a:xfrm>
            <a:off x="9074136" y="3873717"/>
            <a:ext cx="1441465" cy="520483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/>
              <a:t>관리자만 답글 작성 </a:t>
            </a:r>
            <a:endParaRPr lang="en-US" altLang="ko-KR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7877ED4-4347-825D-D9F6-1DA818E9788C}"/>
              </a:ext>
            </a:extLst>
          </p:cNvPr>
          <p:cNvSpPr/>
          <p:nvPr/>
        </p:nvSpPr>
        <p:spPr>
          <a:xfrm>
            <a:off x="5181601" y="4998295"/>
            <a:ext cx="1123667" cy="2785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8347BC1-FD93-F978-3B72-1BF05B044686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5743435" y="5276839"/>
            <a:ext cx="64887" cy="75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EA1EEC28-71BE-46A7-E2CE-2BC7C4C87D38}"/>
              </a:ext>
            </a:extLst>
          </p:cNvPr>
          <p:cNvSpPr/>
          <p:nvPr/>
        </p:nvSpPr>
        <p:spPr>
          <a:xfrm>
            <a:off x="5050067" y="6080569"/>
            <a:ext cx="2010159" cy="532967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 err="1"/>
              <a:t>페이징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AD5EA4-CE45-8C76-17C6-E6A1656CA9F9}"/>
              </a:ext>
            </a:extLst>
          </p:cNvPr>
          <p:cNvSpPr/>
          <p:nvPr/>
        </p:nvSpPr>
        <p:spPr>
          <a:xfrm>
            <a:off x="7908381" y="2456987"/>
            <a:ext cx="776935" cy="5410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E545273-FAB9-F7EB-B427-B04143CF837B}"/>
              </a:ext>
            </a:extLst>
          </p:cNvPr>
          <p:cNvCxnSpPr>
            <a:cxnSpLocks/>
          </p:cNvCxnSpPr>
          <p:nvPr/>
        </p:nvCxnSpPr>
        <p:spPr>
          <a:xfrm flipV="1">
            <a:off x="8685316" y="2498688"/>
            <a:ext cx="611084" cy="280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E85C72FE-708C-B51E-4F5D-7C82BF802C85}"/>
              </a:ext>
            </a:extLst>
          </p:cNvPr>
          <p:cNvSpPr/>
          <p:nvPr/>
        </p:nvSpPr>
        <p:spPr>
          <a:xfrm>
            <a:off x="9296400" y="2213937"/>
            <a:ext cx="2133600" cy="770347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/>
              <a:t>관리자 제외한 회원만 글 작성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9932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8504" y="1941705"/>
            <a:ext cx="3542857" cy="35746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7601" y="3023830"/>
            <a:ext cx="2463492" cy="679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2930" y="3404580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931" y="3515026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7265" y="3062682"/>
            <a:ext cx="1936508" cy="12507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1734" y="956090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8B8CCE-3855-16D5-2ED6-E9849EED9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9571" y="1357246"/>
            <a:ext cx="4400201" cy="284647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AA1D74A-60E1-0C69-C1DC-586BFD283053}"/>
              </a:ext>
            </a:extLst>
          </p:cNvPr>
          <p:cNvSpPr/>
          <p:nvPr/>
        </p:nvSpPr>
        <p:spPr>
          <a:xfrm rot="16200000">
            <a:off x="7122896" y="2662320"/>
            <a:ext cx="369857" cy="296593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 w="9525">
                <a:solidFill>
                  <a:srgbClr val="FF0000"/>
                </a:solidFill>
              </a:ln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08283-60C5-F75C-5302-A706F4B82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9238" y="1344908"/>
            <a:ext cx="4075353" cy="2846478"/>
          </a:xfrm>
          <a:prstGeom prst="rect">
            <a:avLst/>
          </a:prstGeom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93044D26-A664-8397-4D82-9B68100B1BD6}"/>
              </a:ext>
            </a:extLst>
          </p:cNvPr>
          <p:cNvSpPr/>
          <p:nvPr/>
        </p:nvSpPr>
        <p:spPr>
          <a:xfrm>
            <a:off x="5232400" y="4805521"/>
            <a:ext cx="3505200" cy="957099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/>
              <a:t>관리자로 로그인 할 경우 </a:t>
            </a:r>
            <a:endParaRPr lang="en-US" altLang="ko-KR" sz="1600" dirty="0"/>
          </a:p>
          <a:p>
            <a:pPr algn="ctr">
              <a:defRPr/>
            </a:pPr>
            <a:r>
              <a:rPr lang="ko-KR" altLang="en-US" sz="1600" dirty="0"/>
              <a:t>답글 작성 가능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580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1734" y="956090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C41A5B-040E-F448-4D5E-C024915DB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289" y="1131560"/>
            <a:ext cx="6003723" cy="224175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6D24A2F-112B-67FB-18DC-8F4815AB0AE6}"/>
              </a:ext>
            </a:extLst>
          </p:cNvPr>
          <p:cNvSpPr/>
          <p:nvPr/>
        </p:nvSpPr>
        <p:spPr>
          <a:xfrm>
            <a:off x="7061201" y="2513222"/>
            <a:ext cx="593935" cy="4585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5FA69722-5A9F-2710-B025-48E5960B9682}"/>
              </a:ext>
            </a:extLst>
          </p:cNvPr>
          <p:cNvSpPr/>
          <p:nvPr/>
        </p:nvSpPr>
        <p:spPr>
          <a:xfrm>
            <a:off x="4654711" y="4282105"/>
            <a:ext cx="2703457" cy="1714961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867" b="1" dirty="0">
                <a:solidFill>
                  <a:srgbClr val="FF0000"/>
                </a:solidFill>
                <a:latin typeface="돋움"/>
                <a:ea typeface="돋움"/>
              </a:rPr>
              <a:t>Web Socket</a:t>
            </a:r>
            <a:r>
              <a:rPr lang="ko-KR" altLang="en-US" sz="1600" dirty="0">
                <a:latin typeface="돋움"/>
                <a:ea typeface="돋움"/>
              </a:rPr>
              <a:t>을 이용해 양방향 통신을 통한 </a:t>
            </a:r>
            <a:endParaRPr lang="en-US" altLang="ko-KR" sz="1600" dirty="0">
              <a:latin typeface="돋움"/>
              <a:ea typeface="돋움"/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schemeClr val="tx1"/>
                </a:solidFill>
                <a:latin typeface="돋움"/>
                <a:ea typeface="돋움"/>
              </a:rPr>
              <a:t>채팅</a:t>
            </a:r>
            <a:r>
              <a:rPr lang="ko-KR" altLang="en-US" sz="1600" dirty="0">
                <a:latin typeface="돋움"/>
                <a:ea typeface="돋움"/>
              </a:rPr>
              <a:t> 기능</a:t>
            </a:r>
            <a:endParaRPr lang="en-US" altLang="ko-KR" sz="1600" dirty="0"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9248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1734" y="956090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놀이공원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C41A5B-040E-F448-4D5E-C024915DB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289" y="1131560"/>
            <a:ext cx="6003723" cy="2241753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CA98C6F-5785-85AA-9D4D-AA2290790AFD}"/>
              </a:ext>
            </a:extLst>
          </p:cNvPr>
          <p:cNvSpPr/>
          <p:nvPr/>
        </p:nvSpPr>
        <p:spPr>
          <a:xfrm>
            <a:off x="5319744" y="3459907"/>
            <a:ext cx="369857" cy="268863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 w="9525">
                <a:solidFill>
                  <a:srgbClr val="FF0000"/>
                </a:solidFill>
              </a:ln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6D24A2F-112B-67FB-18DC-8F4815AB0AE6}"/>
              </a:ext>
            </a:extLst>
          </p:cNvPr>
          <p:cNvSpPr/>
          <p:nvPr/>
        </p:nvSpPr>
        <p:spPr>
          <a:xfrm>
            <a:off x="7061201" y="2513222"/>
            <a:ext cx="593935" cy="4585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9370B8-E912-A13A-9913-E289073C6F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15364"/>
            <a:ext cx="3626293" cy="28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8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8" y="978533"/>
            <a:ext cx="1748894" cy="524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246" y="241633"/>
            <a:ext cx="792697" cy="7810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1734" y="956090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2866" y="119656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580" y="1517409"/>
            <a:ext cx="1844632" cy="322277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2785" y="241633"/>
            <a:ext cx="72308" cy="6314267"/>
            <a:chOff x="5007733" y="586624"/>
            <a:chExt cx="43148" cy="9271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393387" y="5200970"/>
              <a:ext cx="9271840" cy="4314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3657600" y="314787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기능설명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: 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상세보기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(</a:t>
            </a:r>
            <a:r>
              <a:rPr lang="ko-KR" altLang="en-US" sz="3600" dirty="0">
                <a:latin typeface="Palatino Linotype" panose="02040502050505030304" pitchFamily="18" charset="0"/>
                <a:ea typeface="맑은 고딕"/>
              </a:rPr>
              <a:t>놀이기구</a:t>
            </a:r>
            <a:r>
              <a:rPr lang="en-US" altLang="ko-KR" sz="3600" dirty="0">
                <a:latin typeface="Palatino Linotype" panose="02040502050505030304" pitchFamily="18" charset="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5A7F0-A045-35CC-1242-40C0C15A0E9E}"/>
              </a:ext>
            </a:extLst>
          </p:cNvPr>
          <p:cNvSpPr txBox="1"/>
          <p:nvPr/>
        </p:nvSpPr>
        <p:spPr>
          <a:xfrm>
            <a:off x="103544" y="2252437"/>
            <a:ext cx="2133600" cy="362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구조도</a:t>
            </a:r>
          </a:p>
          <a:p>
            <a:pPr>
              <a:defRPr/>
            </a:pPr>
            <a:endParaRPr lang="ko-KR" altLang="en-US" sz="1333" dirty="0">
              <a:solidFill>
                <a:srgbClr val="80808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2. ERD</a:t>
            </a:r>
          </a:p>
          <a:p>
            <a:pPr>
              <a:defRPr/>
            </a:pPr>
            <a:endParaRPr lang="en-US" altLang="ko-KR" sz="1333" dirty="0">
              <a:solidFill>
                <a:srgbClr val="404040"/>
              </a:solidFill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3. </a:t>
            </a:r>
            <a:r>
              <a:rPr lang="ko-KR" altLang="en-US" sz="1333" dirty="0">
                <a:solidFill>
                  <a:srgbClr val="0000FF"/>
                </a:solidFill>
                <a:latin typeface="한컴산뜻돋움"/>
                <a:ea typeface="한컴산뜻돋움"/>
                <a:cs typeface="맑은 고딕 Semilight"/>
              </a:rPr>
              <a:t>기능설명</a:t>
            </a:r>
            <a:endParaRPr lang="ko-KR" altLang="en-US" sz="1333" dirty="0">
              <a:solidFill>
                <a:srgbClr val="40404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ko-KR" altLang="en-US" sz="1333" dirty="0">
                <a:solidFill>
                  <a:srgbClr val="40404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1. </a:t>
            </a:r>
            <a:r>
              <a:rPr lang="ko-KR" altLang="en-US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메인 페이지</a:t>
            </a:r>
            <a:endParaRPr lang="en-US" altLang="ko-KR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1-1. AWS</a:t>
            </a: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로그인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/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회원가입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b="1" dirty="0">
                <a:latin typeface="한컴산뜻돋움"/>
                <a:ea typeface="한컴산뜻돋움"/>
                <a:cs typeface="맑은 고딕 Semilight"/>
              </a:rPr>
              <a:t>    3</a:t>
            </a:r>
            <a:r>
              <a:rPr lang="ko-KR" altLang="en-US" sz="1333" b="1" dirty="0">
                <a:latin typeface="한컴산뜻돋움"/>
                <a:ea typeface="한컴산뜻돋움"/>
                <a:cs typeface="맑은 고딕 Semilight"/>
              </a:rPr>
              <a:t>. 놀이공원</a:t>
            </a:r>
            <a:endParaRPr lang="en-US" altLang="ko-KR" sz="1333" b="1" dirty="0">
              <a:latin typeface="한컴산뜻돋움"/>
              <a:ea typeface="한컴산뜻돋움"/>
              <a:cs typeface="맑은 고딕 Semilight"/>
            </a:endParaRPr>
          </a:p>
          <a:p>
            <a:pPr defTabSz="609630" latinLnBrk="0"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프로모션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4-1.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티켓구매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4-2.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구매내역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b="1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게시판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    5-1.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고객센터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5-2. 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latin typeface="한컴산뜻돋움"/>
                <a:ea typeface="한컴산뜻돋움"/>
                <a:cs typeface="맑은 고딕 Semilight"/>
              </a:rPr>
              <a:t>관리자 페이지</a:t>
            </a:r>
            <a:endParaRPr lang="en-US" altLang="ko-KR" sz="1333" dirty="0">
              <a:solidFill>
                <a:schemeClr val="bg2">
                  <a:lumMod val="50000"/>
                </a:schemeClr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en-US" altLang="ko-KR" sz="1333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  <a:endParaRPr lang="ko-KR" altLang="en-US" sz="1333" dirty="0">
              <a:solidFill>
                <a:srgbClr val="808080"/>
              </a:solidFill>
              <a:latin typeface="한컴산뜻돋움"/>
              <a:ea typeface="한컴산뜻돋움"/>
              <a:cs typeface="맑은 고딕 Semilight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808080"/>
                </a:solidFill>
                <a:latin typeface="한컴산뜻돋움"/>
                <a:ea typeface="한컴산뜻돋움"/>
                <a:cs typeface="맑은 고딕 Semilight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87254D-028E-1A0A-DAEF-6E47300302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61700"/>
            <a:ext cx="7520009" cy="53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738205" y="1016703"/>
            <a:ext cx="8715589" cy="88877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719337" y="180269"/>
            <a:ext cx="8753324" cy="255016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2594071" y="375400"/>
            <a:ext cx="696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>
                <a:latin typeface="Palatino Linotype"/>
                <a:ea typeface="맑은 고딕"/>
              </a:rPr>
              <a:t>프로젝트 후기</a:t>
            </a:r>
            <a:endParaRPr lang="en-US" altLang="ko-KR" sz="3600">
              <a:latin typeface="Palatino Linotype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6181" y="2110337"/>
            <a:ext cx="7939637" cy="4431433"/>
          </a:xfrm>
          <a:prstGeom prst="rect">
            <a:avLst/>
          </a:prstGeom>
          <a:solidFill>
            <a:srgbClr val="faf3db">
              <a:alpha val="77000"/>
            </a:srgbClr>
          </a:solidFill>
          <a:effectLst>
            <a:softEdge rad="38100"/>
          </a:effectLst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067"/>
          </a:p>
          <a:p>
            <a:pPr>
              <a:defRPr/>
            </a:pPr>
            <a:r>
              <a:rPr lang="en-US" altLang="ko-KR" sz="1333" b="1"/>
              <a:t>&lt;</a:t>
            </a:r>
            <a:r>
              <a:rPr lang="ko-KR" altLang="en-US" sz="1333" b="1"/>
              <a:t>프로젝트를 통해 느낀 점</a:t>
            </a:r>
            <a:r>
              <a:rPr lang="en-US" altLang="ko-KR" sz="1333" b="1"/>
              <a:t>&gt;</a:t>
            </a:r>
            <a:endParaRPr lang="en-US" altLang="ko-KR" sz="1333" b="1"/>
          </a:p>
          <a:p>
            <a:pPr>
              <a:defRPr/>
            </a:pPr>
            <a:endParaRPr lang="en-US" altLang="ko-KR" sz="1333" b="1"/>
          </a:p>
          <a:p>
            <a:pPr>
              <a:defRPr/>
            </a:pPr>
            <a:r>
              <a:rPr lang="ko-KR" altLang="en-US" sz="1333"/>
              <a:t>이전 프로젝트에서는 협업에 있어서 기본적인 패키지나 컨트롤러 등의 명칭이나 구조를 통일하지 않아 마무리 단계에서 어려움을 겪었다면 이번 프로젝트에서는 팀원들과의 사전 협의를 통해 이전 프로젝트보다는 수월하게 시작할 수 있었습니다</a:t>
            </a:r>
            <a:r>
              <a:rPr lang="en-US" altLang="ko-KR" sz="1333"/>
              <a:t>.</a:t>
            </a:r>
            <a:r>
              <a:rPr lang="ko-KR" altLang="en-US" sz="1333"/>
              <a:t> 무엇보다도 함께한 팀원들의 열정과 출중한 실력 덕분에 많은 도움을 얻을 수 있었고 성장할 수 있는 계기가 되었으며 협업의 중요성을 다시 한번 느끼게 되었습니다</a:t>
            </a:r>
            <a:r>
              <a:rPr lang="en-US" altLang="ko-KR" sz="1333"/>
              <a:t>.</a:t>
            </a:r>
            <a:r>
              <a:rPr lang="ko-KR" altLang="en-US" sz="1333"/>
              <a:t> 또한 기억보다는 기록의 중요성을 깨달았습니다</a:t>
            </a:r>
            <a:r>
              <a:rPr lang="en-US" altLang="ko-KR" sz="1333"/>
              <a:t>.</a:t>
            </a:r>
            <a:r>
              <a:rPr lang="ko-KR" altLang="en-US" sz="1333"/>
              <a:t> 예를 들어 </a:t>
            </a:r>
            <a:r>
              <a:rPr lang="en-US" altLang="ko-KR" sz="1333"/>
              <a:t>AJAX</a:t>
            </a:r>
            <a:r>
              <a:rPr lang="ko-KR" altLang="en-US" sz="1333"/>
              <a:t>를 활용한 비동기 통신이나 웹 소켓 통신과 같은 다소 이해하기 어려웠던 내용에 대해 찾아보고 기록하고 다시 확인하다보니 개념에 대해 친숙해지고 이전보다 기능을 더욱 쉽게 구현해낼 수 있었습니다</a:t>
            </a:r>
            <a:r>
              <a:rPr lang="en-US" altLang="ko-KR" sz="1333"/>
              <a:t>.</a:t>
            </a:r>
            <a:r>
              <a:rPr lang="ko-KR" altLang="en-US" sz="1333"/>
              <a:t> 에러 역시도 그냥 지나치지 않고 찾아보고 해결하고 기록하다보니 웹 개발과 코딩에 더욱 흥미를 갖게 되었습니다</a:t>
            </a:r>
            <a:r>
              <a:rPr lang="en-US" altLang="ko-KR" sz="1333"/>
              <a:t>.</a:t>
            </a:r>
            <a:endParaRPr lang="en-US" altLang="ko-KR" sz="1067"/>
          </a:p>
          <a:p>
            <a:pPr>
              <a:defRPr/>
            </a:pPr>
            <a:endParaRPr lang="en-US" altLang="ko-KR" sz="1067"/>
          </a:p>
          <a:p>
            <a:pPr>
              <a:defRPr/>
            </a:pPr>
            <a:endParaRPr lang="en-US" altLang="ko-KR" sz="1067"/>
          </a:p>
          <a:p>
            <a:pPr>
              <a:defRPr/>
            </a:pPr>
            <a:r>
              <a:rPr lang="en-US" altLang="ko-KR" sz="1333" b="1"/>
              <a:t>&lt;</a:t>
            </a:r>
            <a:r>
              <a:rPr lang="ko-KR" altLang="en-US" sz="1333" b="1"/>
              <a:t>아쉬운 점</a:t>
            </a:r>
            <a:r>
              <a:rPr lang="en-US" altLang="ko-KR" sz="1333" b="1"/>
              <a:t>&gt;</a:t>
            </a:r>
            <a:endParaRPr lang="en-US" altLang="ko-KR" sz="1333" b="1"/>
          </a:p>
          <a:p>
            <a:pPr>
              <a:defRPr/>
            </a:pPr>
            <a:endParaRPr lang="en-US" altLang="ko-KR" sz="1333" b="1"/>
          </a:p>
          <a:p>
            <a:pPr>
              <a:defRPr/>
            </a:pPr>
            <a:r>
              <a:rPr lang="ko-KR" altLang="en-US" sz="1333"/>
              <a:t>이번 프로젝트를 진행하면서 웹 개발에 있어서 자바스크립트가 이렇게 중요하게 사용되고 그만큼 어렵구나라는 것을 느끼게 되었습니다</a:t>
            </a:r>
            <a:r>
              <a:rPr lang="en-US" altLang="ko-KR" sz="1333"/>
              <a:t>.</a:t>
            </a:r>
            <a:r>
              <a:rPr lang="ko-KR" altLang="en-US" sz="1333"/>
              <a:t> 당장의 프로젝트를 위해 단편적인 자바스크립트 개념만을 활용했지만 프로젝트 이후 틈틈히 자바스크립트의 개념에 대해 다시 한번 학습을 해야겠다는 생각을 했습니다</a:t>
            </a:r>
            <a:r>
              <a:rPr lang="en-US" altLang="ko-KR" sz="1333"/>
              <a:t>.</a:t>
            </a:r>
            <a:endParaRPr lang="en-US" altLang="ko-KR" sz="1333"/>
          </a:p>
          <a:p>
            <a:pPr>
              <a:defRPr/>
            </a:pPr>
            <a:r>
              <a:rPr lang="en-US" altLang="ko-KR" sz="1333"/>
              <a:t>git</a:t>
            </a:r>
            <a:r>
              <a:rPr lang="ko-KR" altLang="en-US" sz="1333"/>
              <a:t>을 통한 팀원들 간 파일 버전 관리를 제대로 하지 못한 부분에 대해서 많은 아쉬움이 남았습니다</a:t>
            </a:r>
            <a:r>
              <a:rPr lang="en-US" altLang="ko-KR" sz="1333"/>
              <a:t>.</a:t>
            </a:r>
            <a:r>
              <a:rPr lang="ko-KR" altLang="en-US" sz="1333"/>
              <a:t> </a:t>
            </a:r>
            <a:r>
              <a:rPr lang="en-US" altLang="ko-KR" sz="1333"/>
              <a:t>git</a:t>
            </a:r>
            <a:r>
              <a:rPr lang="ko-KR" altLang="en-US" sz="1333"/>
              <a:t> 역시도 집중적인 학습을 통해 다음 프로젝트에서는 팀원들 간 프로젝트 파일 통합에 있어서 더욱 더 수월하게 진행될 수 있도록 하겠습니다</a:t>
            </a:r>
            <a:r>
              <a:rPr lang="en-US" altLang="ko-KR" sz="1333"/>
              <a:t>.</a:t>
            </a:r>
            <a:endParaRPr lang="en-US" altLang="ko-KR" sz="1333"/>
          </a:p>
        </p:txBody>
      </p:sp>
      <p:sp>
        <p:nvSpPr>
          <p:cNvPr id="7" name="직사각형 6"/>
          <p:cNvSpPr/>
          <p:nvPr/>
        </p:nvSpPr>
        <p:spPr>
          <a:xfrm>
            <a:off x="2169675" y="1206176"/>
            <a:ext cx="1480037" cy="878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>
                <a:solidFill>
                  <a:schemeClr val="tx1"/>
                </a:solidFill>
              </a:rPr>
              <a:t>윤일준</a:t>
            </a:r>
            <a:endParaRPr lang="ko-KR" altLang="en-US" sz="25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829" y="1992387"/>
            <a:ext cx="1803175" cy="5269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1996" y="640764"/>
            <a:ext cx="2107937" cy="8952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2645" y="978467"/>
            <a:ext cx="1466667" cy="4380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6907" y="412761"/>
            <a:ext cx="1390476" cy="12761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8525" y="2678909"/>
            <a:ext cx="1403175" cy="4063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1009" name="TextBox 1008"/>
          <p:cNvSpPr txBox="1"/>
          <p:nvPr/>
        </p:nvSpPr>
        <p:spPr>
          <a:xfrm>
            <a:off x="6827913" y="1992388"/>
            <a:ext cx="1981200" cy="35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33" dirty="0">
                <a:solidFill>
                  <a:srgbClr val="595959"/>
                </a:solidFill>
                <a:latin typeface="HY수평선M"/>
                <a:ea typeface="HY수평선M"/>
              </a:rPr>
              <a:t>정보의 흩어짐</a:t>
            </a:r>
          </a:p>
        </p:txBody>
      </p:sp>
      <p:sp>
        <p:nvSpPr>
          <p:cNvPr id="1010" name="TextBox 1009"/>
          <p:cNvSpPr txBox="1"/>
          <p:nvPr/>
        </p:nvSpPr>
        <p:spPr>
          <a:xfrm>
            <a:off x="8482279" y="4016567"/>
            <a:ext cx="3049321" cy="13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67" u="sng" dirty="0">
                <a:latin typeface="맑은 고딕"/>
                <a:ea typeface="맑은 고딕"/>
              </a:rPr>
              <a:t>알지 못했던 이색 놀이기구들 소개까지</a:t>
            </a:r>
            <a:r>
              <a:rPr lang="en-US" altLang="ko-KR" sz="2667" u="sng" dirty="0">
                <a:latin typeface="맑은 고딕"/>
                <a:ea typeface="맑은 고딕"/>
              </a:rPr>
              <a:t>!</a:t>
            </a:r>
            <a:endParaRPr lang="ko-KR" altLang="en-US" sz="2667" u="sng" dirty="0">
              <a:latin typeface="맑은 고딕"/>
              <a:ea typeface="맑은 고딕"/>
            </a:endParaRPr>
          </a:p>
        </p:txBody>
      </p:sp>
      <p:sp>
        <p:nvSpPr>
          <p:cNvPr id="1013" name="TextBox 1012"/>
          <p:cNvSpPr txBox="1"/>
          <p:nvPr/>
        </p:nvSpPr>
        <p:spPr>
          <a:xfrm>
            <a:off x="6959600" y="4953000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200"/>
          </a:p>
        </p:txBody>
      </p:sp>
      <p:sp>
        <p:nvSpPr>
          <p:cNvPr id="1014" name="TextBox 1013"/>
          <p:cNvSpPr txBox="1"/>
          <p:nvPr/>
        </p:nvSpPr>
        <p:spPr>
          <a:xfrm>
            <a:off x="6756400" y="2514282"/>
            <a:ext cx="2235200" cy="1261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33" u="sng" dirty="0">
                <a:latin typeface="맑은 고딕"/>
                <a:ea typeface="맑은 고딕"/>
              </a:rPr>
              <a:t>세계 각국의 놀이공원 정보를 한눈에</a:t>
            </a:r>
          </a:p>
        </p:txBody>
      </p:sp>
      <p:sp>
        <p:nvSpPr>
          <p:cNvPr id="1019" name="TextBox 1018"/>
          <p:cNvSpPr txBox="1"/>
          <p:nvPr/>
        </p:nvSpPr>
        <p:spPr>
          <a:xfrm>
            <a:off x="4245167" y="4038601"/>
            <a:ext cx="3425633" cy="13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67" u="sng" dirty="0">
                <a:latin typeface="맑은 고딕"/>
                <a:ea typeface="맑은 고딕"/>
              </a:rPr>
              <a:t>이용자들의 후기</a:t>
            </a:r>
            <a:r>
              <a:rPr lang="en-US" altLang="ko-KR" sz="2667" u="sng" dirty="0">
                <a:latin typeface="맑은 고딕"/>
                <a:ea typeface="맑은 고딕"/>
              </a:rPr>
              <a:t>,</a:t>
            </a:r>
            <a:r>
              <a:rPr lang="ko-KR" altLang="en-US" sz="2667" u="sng" dirty="0" err="1">
                <a:latin typeface="맑은 고딕"/>
                <a:ea typeface="맑은 고딕"/>
              </a:rPr>
              <a:t>꿀팁</a:t>
            </a:r>
            <a:r>
              <a:rPr lang="ko-KR" altLang="en-US" sz="2667" u="sng" dirty="0">
                <a:latin typeface="맑은 고딕"/>
                <a:ea typeface="맑은 고딕"/>
              </a:rPr>
              <a:t> 등 각종정보를 한곳에서</a:t>
            </a:r>
            <a:r>
              <a:rPr lang="en-US" altLang="ko-KR" sz="2667" u="sng" dirty="0">
                <a:latin typeface="맑은 고딕"/>
                <a:ea typeface="맑은 고딕"/>
              </a:rPr>
              <a:t>!</a:t>
            </a:r>
            <a:endParaRPr lang="ko-KR" altLang="en-US" sz="2667" u="sng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829" y="1992387"/>
            <a:ext cx="1803175" cy="5269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1996" y="640764"/>
            <a:ext cx="2107937" cy="8952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2645" y="978467"/>
            <a:ext cx="1466667" cy="4380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6907" y="412761"/>
            <a:ext cx="1390476" cy="12761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8525" y="2678909"/>
            <a:ext cx="1403175" cy="4063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8323" y="1937177"/>
            <a:ext cx="4578243" cy="3248373"/>
            <a:chOff x="8551162" y="3072986"/>
            <a:chExt cx="6867364" cy="48725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551162" y="3072986"/>
              <a:ext cx="6867364" cy="4872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35806" y="4134712"/>
            <a:ext cx="1406905" cy="2151343"/>
            <a:chOff x="6053709" y="6202068"/>
            <a:chExt cx="2110357" cy="32270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053709" y="6202068"/>
              <a:ext cx="2110357" cy="32270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1008" name="TextBox 1007"/>
          <p:cNvSpPr txBox="1"/>
          <p:nvPr/>
        </p:nvSpPr>
        <p:spPr>
          <a:xfrm>
            <a:off x="6044829" y="2678909"/>
            <a:ext cx="4013571" cy="1528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333" dirty="0">
                <a:solidFill>
                  <a:srgbClr val="595959"/>
                </a:solidFill>
                <a:latin typeface="한컴 윤체 B"/>
                <a:ea typeface="한컴 윤체 B"/>
              </a:rPr>
              <a:t>유명한 놀이공원</a:t>
            </a:r>
            <a:r>
              <a:rPr lang="en-US" altLang="ko-KR" sz="2333" dirty="0">
                <a:solidFill>
                  <a:srgbClr val="595959"/>
                </a:solidFill>
                <a:latin typeface="한컴 윤체 B"/>
                <a:ea typeface="한컴 윤체 B"/>
              </a:rPr>
              <a:t>,</a:t>
            </a:r>
            <a:r>
              <a:rPr lang="ko-KR" altLang="en-US" sz="2333" dirty="0">
                <a:solidFill>
                  <a:srgbClr val="595959"/>
                </a:solidFill>
                <a:latin typeface="한컴 윤체 B"/>
                <a:ea typeface="한컴 윤체 B"/>
              </a:rPr>
              <a:t>놀이기구</a:t>
            </a:r>
            <a:endParaRPr lang="en-US" altLang="ko-KR" sz="2333" dirty="0">
              <a:solidFill>
                <a:srgbClr val="595959"/>
              </a:solidFill>
              <a:latin typeface="한컴 윤체 B"/>
              <a:ea typeface="한컴 윤체 B"/>
            </a:endParaRPr>
          </a:p>
          <a:p>
            <a:pPr algn="ctr">
              <a:defRPr/>
            </a:pPr>
            <a:r>
              <a:rPr lang="ko-KR" altLang="en-US" sz="2333" dirty="0">
                <a:solidFill>
                  <a:srgbClr val="595959"/>
                </a:solidFill>
                <a:latin typeface="한컴 윤체 B"/>
                <a:ea typeface="한컴 윤체 B"/>
              </a:rPr>
              <a:t>해외</a:t>
            </a:r>
            <a:r>
              <a:rPr lang="en-US" altLang="ko-KR" sz="2333" dirty="0">
                <a:solidFill>
                  <a:srgbClr val="595959"/>
                </a:solidFill>
                <a:latin typeface="한컴 윤체 B"/>
                <a:ea typeface="한컴 윤체 B"/>
              </a:rPr>
              <a:t>(</a:t>
            </a:r>
            <a:r>
              <a:rPr lang="ko-KR" altLang="en-US" sz="2333" dirty="0">
                <a:solidFill>
                  <a:srgbClr val="595959"/>
                </a:solidFill>
                <a:latin typeface="한컴 윤체 B"/>
                <a:ea typeface="한컴 윤체 B"/>
              </a:rPr>
              <a:t>디즈니</a:t>
            </a:r>
            <a:r>
              <a:rPr lang="en-US" altLang="ko-KR" sz="2333" dirty="0">
                <a:solidFill>
                  <a:srgbClr val="595959"/>
                </a:solidFill>
                <a:latin typeface="한컴 윤체 B"/>
                <a:ea typeface="한컴 윤체 B"/>
              </a:rPr>
              <a:t>,</a:t>
            </a:r>
            <a:r>
              <a:rPr lang="ko-KR" altLang="en-US" sz="2333" dirty="0" err="1">
                <a:solidFill>
                  <a:srgbClr val="595959"/>
                </a:solidFill>
                <a:latin typeface="한컴 윤체 B"/>
                <a:ea typeface="한컴 윤체 B"/>
              </a:rPr>
              <a:t>유니버셜등</a:t>
            </a:r>
            <a:r>
              <a:rPr lang="en-US" altLang="ko-KR" sz="2333" dirty="0">
                <a:solidFill>
                  <a:srgbClr val="595959"/>
                </a:solidFill>
                <a:latin typeface="한컴 윤체 B"/>
                <a:ea typeface="한컴 윤체 B"/>
              </a:rPr>
              <a:t>)</a:t>
            </a:r>
            <a:r>
              <a:rPr lang="ko-KR" altLang="en-US" sz="2333" dirty="0">
                <a:solidFill>
                  <a:srgbClr val="595959"/>
                </a:solidFill>
                <a:latin typeface="한컴 윤체 B"/>
                <a:ea typeface="한컴 윤체 B"/>
              </a:rPr>
              <a:t>에서도 가고 싶은데 정보가 부족해</a:t>
            </a:r>
            <a:r>
              <a:rPr lang="en-US" altLang="ko-KR" sz="2333" dirty="0">
                <a:solidFill>
                  <a:srgbClr val="595959"/>
                </a:solidFill>
                <a:latin typeface="한컴 윤체 B"/>
                <a:ea typeface="한컴 윤체 B"/>
              </a:rPr>
              <a:t>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1996" y="640764"/>
            <a:ext cx="2082540" cy="8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2645" y="978467"/>
            <a:ext cx="1466667" cy="4380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6907" y="412761"/>
            <a:ext cx="1390476" cy="12761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8526" y="2047722"/>
            <a:ext cx="1415873" cy="4063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8829" y="2598603"/>
            <a:ext cx="1796825" cy="526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14" name="TextBox 1013"/>
          <p:cNvSpPr txBox="1"/>
          <p:nvPr/>
        </p:nvSpPr>
        <p:spPr>
          <a:xfrm>
            <a:off x="3657600" y="1701800"/>
            <a:ext cx="3454400" cy="1344151"/>
          </a:xfrm>
          <a:prstGeom prst="rect">
            <a:avLst/>
          </a:prstGeom>
        </p:spPr>
        <p:txBody>
          <a:bodyPr vert="horz" wrap="square" lIns="60960" tIns="30480" rIns="60960" bIns="30480" anchor="t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1467" dirty="0">
                <a:latin typeface="함초롬바탕"/>
                <a:ea typeface="함초롬바탕"/>
                <a:cs typeface="함초롬바탕"/>
              </a:rPr>
              <a:t>외국어를 할 줄 몰라도</a:t>
            </a:r>
            <a:r>
              <a:rPr lang="en-US" altLang="ko-KR" sz="1467" dirty="0">
                <a:latin typeface="함초롬바탕"/>
                <a:ea typeface="함초롬바탕"/>
                <a:cs typeface="함초롬바탕"/>
              </a:rPr>
              <a:t>,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467" dirty="0">
                <a:latin typeface="함초롬바탕"/>
                <a:ea typeface="함초롬바탕"/>
                <a:cs typeface="함초롬바탕"/>
              </a:rPr>
              <a:t>주변사람 들이 가 본적이 없어도</a:t>
            </a:r>
            <a:r>
              <a:rPr lang="en-US" altLang="ko-KR" sz="1467" dirty="0">
                <a:latin typeface="함초롬바탕"/>
                <a:ea typeface="함초롬바탕"/>
                <a:cs typeface="함초롬바탕"/>
              </a:rPr>
              <a:t>,</a:t>
            </a:r>
            <a:endParaRPr lang="en-US" altLang="ko-KR" sz="1467" dirty="0">
              <a:ea typeface="함초롬바탕"/>
              <a:cs typeface="함초롬바탕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67" dirty="0">
                <a:latin typeface="함초롬바탕"/>
                <a:ea typeface="함초롬바탕"/>
                <a:cs typeface="함초롬바탕"/>
              </a:rPr>
              <a:t>난생 처음 가 보는 곳 이어도</a:t>
            </a:r>
            <a:r>
              <a:rPr lang="en-US" altLang="ko-KR" sz="1467" dirty="0">
                <a:latin typeface="함초롬바탕"/>
                <a:ea typeface="함초롬바탕"/>
                <a:cs typeface="함초롬바탕"/>
              </a:rPr>
              <a:t>,</a:t>
            </a:r>
            <a:endParaRPr lang="en-US" altLang="ko-KR" sz="1467" dirty="0">
              <a:ea typeface="함초롬바탕"/>
              <a:cs typeface="함초롬바탕"/>
            </a:endParaRPr>
          </a:p>
        </p:txBody>
      </p:sp>
      <p:sp>
        <p:nvSpPr>
          <p:cNvPr id="1017" name="TextBox 1016"/>
          <p:cNvSpPr txBox="1"/>
          <p:nvPr/>
        </p:nvSpPr>
        <p:spPr>
          <a:xfrm>
            <a:off x="6705599" y="3327400"/>
            <a:ext cx="528320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67" dirty="0">
                <a:solidFill>
                  <a:schemeClr val="accent1"/>
                </a:solidFill>
                <a:latin typeface="한컴 윤고딕 240"/>
                <a:ea typeface="한컴 윤고딕 240"/>
              </a:rPr>
              <a:t>모든 놀이공원의 </a:t>
            </a:r>
            <a:r>
              <a:rPr lang="ko-KR" altLang="en-US" sz="2667" dirty="0" err="1">
                <a:solidFill>
                  <a:schemeClr val="accent1"/>
                </a:solidFill>
                <a:latin typeface="한컴 윤고딕 240"/>
                <a:ea typeface="한컴 윤고딕 240"/>
              </a:rPr>
              <a:t>정보</a:t>
            </a:r>
            <a:r>
              <a:rPr lang="ko-KR" altLang="en-US" sz="2667" dirty="0" err="1">
                <a:latin typeface="한컴 윤고딕 240"/>
                <a:ea typeface="한컴 윤고딕 240"/>
              </a:rPr>
              <a:t>을</a:t>
            </a:r>
            <a:r>
              <a:rPr lang="ko-KR" altLang="en-US" sz="2667" dirty="0">
                <a:latin typeface="한컴 윤고딕 240"/>
                <a:ea typeface="한컴 윤고딕 240"/>
              </a:rPr>
              <a:t> 한번에</a:t>
            </a:r>
            <a:r>
              <a:rPr lang="en-US" altLang="ko-KR" sz="2667" dirty="0">
                <a:latin typeface="한컴 윤고딕 240"/>
                <a:ea typeface="한컴 윤고딕 240"/>
              </a:rPr>
              <a:t>.</a:t>
            </a:r>
          </a:p>
        </p:txBody>
      </p:sp>
      <p:pic>
        <p:nvPicPr>
          <p:cNvPr id="1018" name="Object 2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096000" y="3886200"/>
            <a:ext cx="5588955" cy="2082800"/>
          </a:xfrm>
          <a:prstGeom prst="rect">
            <a:avLst/>
          </a:prstGeom>
        </p:spPr>
      </p:pic>
      <p:pic>
        <p:nvPicPr>
          <p:cNvPr id="1019" name="Object 4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400000">
            <a:off x="7298879" y="4907914"/>
            <a:ext cx="1483807" cy="28765"/>
          </a:xfrm>
          <a:prstGeom prst="rect">
            <a:avLst/>
          </a:prstGeom>
        </p:spPr>
      </p:pic>
      <p:pic>
        <p:nvPicPr>
          <p:cNvPr id="1022" name="Object 4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400000">
            <a:off x="9098914" y="4907914"/>
            <a:ext cx="1483807" cy="28765"/>
          </a:xfrm>
          <a:prstGeom prst="rect">
            <a:avLst/>
          </a:prstGeom>
        </p:spPr>
      </p:pic>
      <p:pic>
        <p:nvPicPr>
          <p:cNvPr id="1023" name="Object 3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00800" y="4149453"/>
            <a:ext cx="1278541" cy="1108347"/>
          </a:xfrm>
          <a:prstGeom prst="rect">
            <a:avLst/>
          </a:prstGeom>
        </p:spPr>
      </p:pic>
      <p:sp>
        <p:nvSpPr>
          <p:cNvPr id="1024" name="TextBox 1023"/>
          <p:cNvSpPr txBox="1"/>
          <p:nvPr/>
        </p:nvSpPr>
        <p:spPr>
          <a:xfrm>
            <a:off x="6502400" y="552577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/>
              <a:t>메뉴 검색</a:t>
            </a:r>
          </a:p>
        </p:txBody>
      </p:sp>
      <p:pic>
        <p:nvPicPr>
          <p:cNvPr id="1025" name="Object 3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096243" y="4140200"/>
            <a:ext cx="1232157" cy="1232157"/>
          </a:xfrm>
          <a:prstGeom prst="rect">
            <a:avLst/>
          </a:prstGeom>
        </p:spPr>
      </p:pic>
      <p:sp>
        <p:nvSpPr>
          <p:cNvPr id="1026" name="TextBox 1025"/>
          <p:cNvSpPr txBox="1"/>
          <p:nvPr/>
        </p:nvSpPr>
        <p:spPr>
          <a:xfrm>
            <a:off x="9906000" y="5511800"/>
            <a:ext cx="1676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/>
              <a:t>소통</a:t>
            </a:r>
          </a:p>
        </p:txBody>
      </p:sp>
      <p:pic>
        <p:nvPicPr>
          <p:cNvPr id="1027" name="Object 3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229600" y="4191001"/>
            <a:ext cx="1302947" cy="1168659"/>
          </a:xfrm>
          <a:prstGeom prst="rect">
            <a:avLst/>
          </a:prstGeom>
        </p:spPr>
      </p:pic>
      <p:sp>
        <p:nvSpPr>
          <p:cNvPr id="1029" name="TextBox 1028"/>
          <p:cNvSpPr txBox="1"/>
          <p:nvPr/>
        </p:nvSpPr>
        <p:spPr>
          <a:xfrm>
            <a:off x="7823200" y="5511800"/>
            <a:ext cx="218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/>
              <a:t>주문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1996" y="640764"/>
            <a:ext cx="2082540" cy="8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2645" y="978467"/>
            <a:ext cx="1466667" cy="4380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6907" y="412761"/>
            <a:ext cx="1390476" cy="12761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8526" y="2047722"/>
            <a:ext cx="1415873" cy="4063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8829" y="2598603"/>
            <a:ext cx="1796825" cy="5269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7CA31C2-BC7D-1859-B7A3-A2610B6972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7730" y="1884232"/>
            <a:ext cx="5017581" cy="43330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EE1217-6087-B6B3-B86A-C377497F01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3149" y="1916639"/>
            <a:ext cx="4778851" cy="42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4E9A17F-C8D9-ACF9-2EE2-0CED8DCF82AC}"/>
              </a:ext>
            </a:extLst>
          </p:cNvPr>
          <p:cNvSpPr/>
          <p:nvPr/>
        </p:nvSpPr>
        <p:spPr>
          <a:xfrm>
            <a:off x="0" y="0"/>
            <a:ext cx="12192000" cy="678873"/>
          </a:xfrm>
          <a:prstGeom prst="rect">
            <a:avLst/>
          </a:prstGeom>
          <a:solidFill>
            <a:srgbClr val="80B184"/>
          </a:solidFill>
          <a:ln>
            <a:noFill/>
          </a:ln>
          <a:effectLst>
            <a:outerShdw dist="12700" dir="5400000" algn="t" rotWithShape="0">
              <a:srgbClr val="618F6A"/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3525" latinLnBrk="0">
              <a:defRPr/>
            </a:pPr>
            <a:r>
              <a:rPr lang="ko-KR" altLang="en-US" sz="2800" dirty="0">
                <a:solidFill>
                  <a:srgbClr val="F9F6E7"/>
                </a:solidFill>
                <a:latin typeface="여기어때 잘난체" pitchFamily="50" charset="-127"/>
                <a:ea typeface="여기어때 잘난체" pitchFamily="50" charset="-127"/>
              </a:rPr>
              <a:t>적용 기술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04FC41F-1CFE-3B59-F6AD-5E8B38024B52}"/>
              </a:ext>
            </a:extLst>
          </p:cNvPr>
          <p:cNvSpPr/>
          <p:nvPr/>
        </p:nvSpPr>
        <p:spPr>
          <a:xfrm>
            <a:off x="432635" y="1953998"/>
            <a:ext cx="3267307" cy="3267307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846AF14-E97C-9765-199B-B6555F987D4D}"/>
              </a:ext>
            </a:extLst>
          </p:cNvPr>
          <p:cNvSpPr>
            <a:spLocks noChangeAspect="1"/>
          </p:cNvSpPr>
          <p:nvPr/>
        </p:nvSpPr>
        <p:spPr>
          <a:xfrm>
            <a:off x="4116000" y="1261305"/>
            <a:ext cx="3960000" cy="39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C082504-DA0F-9391-F288-1564DD83C8B0}"/>
              </a:ext>
            </a:extLst>
          </p:cNvPr>
          <p:cNvSpPr/>
          <p:nvPr/>
        </p:nvSpPr>
        <p:spPr>
          <a:xfrm>
            <a:off x="8510800" y="1953998"/>
            <a:ext cx="3267307" cy="326730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76F912-0980-1758-D2FA-FF905785374A}"/>
              </a:ext>
            </a:extLst>
          </p:cNvPr>
          <p:cNvSpPr txBox="1"/>
          <p:nvPr/>
        </p:nvSpPr>
        <p:spPr>
          <a:xfrm>
            <a:off x="1653532" y="6055612"/>
            <a:ext cx="82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11E6480-7D8E-339B-580D-546D3E16BAF5}"/>
              </a:ext>
            </a:extLst>
          </p:cNvPr>
          <p:cNvCxnSpPr>
            <a:cxnSpLocks/>
          </p:cNvCxnSpPr>
          <p:nvPr/>
        </p:nvCxnSpPr>
        <p:spPr>
          <a:xfrm>
            <a:off x="1659269" y="5723111"/>
            <a:ext cx="747132" cy="0"/>
          </a:xfrm>
          <a:prstGeom prst="line">
            <a:avLst/>
          </a:prstGeom>
          <a:ln w="762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791C65-4979-5C49-8C61-307990721D9D}"/>
              </a:ext>
            </a:extLst>
          </p:cNvPr>
          <p:cNvSpPr txBox="1"/>
          <p:nvPr/>
        </p:nvSpPr>
        <p:spPr>
          <a:xfrm>
            <a:off x="5744782" y="602501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5AA236-E62A-E347-D458-D6569BA13699}"/>
              </a:ext>
            </a:extLst>
          </p:cNvPr>
          <p:cNvCxnSpPr>
            <a:cxnSpLocks/>
          </p:cNvCxnSpPr>
          <p:nvPr/>
        </p:nvCxnSpPr>
        <p:spPr>
          <a:xfrm>
            <a:off x="5722434" y="5692513"/>
            <a:ext cx="74713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B8C3302-39AE-3CF0-5798-251B23810081}"/>
              </a:ext>
            </a:extLst>
          </p:cNvPr>
          <p:cNvSpPr txBox="1"/>
          <p:nvPr/>
        </p:nvSpPr>
        <p:spPr>
          <a:xfrm>
            <a:off x="9920341" y="6055612"/>
            <a:ext cx="659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Tool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6818DB7-819B-CCF1-C71D-7F8A7278C790}"/>
              </a:ext>
            </a:extLst>
          </p:cNvPr>
          <p:cNvCxnSpPr>
            <a:cxnSpLocks/>
          </p:cNvCxnSpPr>
          <p:nvPr/>
        </p:nvCxnSpPr>
        <p:spPr>
          <a:xfrm>
            <a:off x="9841442" y="5723111"/>
            <a:ext cx="747132" cy="0"/>
          </a:xfrm>
          <a:prstGeom prst="line">
            <a:avLst/>
          </a:prstGeom>
          <a:ln w="76200">
            <a:solidFill>
              <a:srgbClr val="FFE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0D92E331-590E-9BD8-50CF-43AE36312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23" y="1731098"/>
            <a:ext cx="976980" cy="976980"/>
          </a:xfrm>
          <a:prstGeom prst="rect">
            <a:avLst/>
          </a:prstGeom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FD36A85E-6DD8-8FEA-B811-7AD86F5D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010" y="2888125"/>
            <a:ext cx="1368000" cy="1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6733B96E-5B1C-779C-DBAB-743625AF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7761" y="3827671"/>
            <a:ext cx="976980" cy="62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D418A7C-9EF8-4994-EA0C-A4F14956F7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58" y="3188438"/>
            <a:ext cx="662838" cy="65090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13E7D4D-819A-72DB-AB78-7D3200A5E5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6" y="3128308"/>
            <a:ext cx="901926" cy="9019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385CA57-87E5-5482-FBB9-98AF9F32DE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67" y="3910607"/>
            <a:ext cx="960803" cy="96080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AEBFC00-D585-4B09-94FF-379DDAD978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72" y="3276428"/>
            <a:ext cx="677750" cy="9547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F65792-8E5A-AB44-9A59-0922A1D398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011" y="1837439"/>
            <a:ext cx="1178831" cy="7642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D3E628-9C11-66C9-BE0D-D40F22D3E4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7245" y="2731815"/>
            <a:ext cx="1820512" cy="9970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599203-3B0A-7A0E-C1BA-080019B46A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828" y="4030234"/>
            <a:ext cx="965746" cy="8828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2AF21B-29EA-1295-C6DF-874D02E0E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38" y="4064866"/>
            <a:ext cx="1426369" cy="74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86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8501" y="1941701"/>
            <a:ext cx="3276191" cy="35746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7602" y="3023830"/>
            <a:ext cx="2450793" cy="679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2930" y="3404580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931" y="3515026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03" name="TextBox 1002"/>
          <p:cNvSpPr txBox="1"/>
          <p:nvPr/>
        </p:nvSpPr>
        <p:spPr>
          <a:xfrm>
            <a:off x="7874000" y="2616200"/>
            <a:ext cx="2438400" cy="183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 latinLnBrk="0">
              <a:defRPr/>
            </a:pPr>
            <a:r>
              <a:rPr lang="en-US" altLang="ko-KR" sz="2267">
                <a:solidFill>
                  <a:prstClr val="white"/>
                </a:solidFill>
                <a:latin typeface="Microsoft YaHei UI"/>
              </a:rPr>
              <a:t>2-1.</a:t>
            </a:r>
            <a:r>
              <a:rPr lang="ko-KR" altLang="en-US" sz="2267">
                <a:solidFill>
                  <a:prstClr val="white"/>
                </a:solidFill>
                <a:latin typeface="Microsoft YaHei UI"/>
              </a:rPr>
              <a:t> 구조도</a:t>
            </a:r>
          </a:p>
          <a:p>
            <a:pPr defTabSz="609630" latinLnBrk="0">
              <a:defRPr/>
            </a:pPr>
            <a:endParaRPr lang="en-US" altLang="ko-KR" sz="2267">
              <a:solidFill>
                <a:prstClr val="white"/>
              </a:solidFill>
              <a:latin typeface="Microsoft YaHei UI"/>
            </a:endParaRPr>
          </a:p>
          <a:p>
            <a:pPr defTabSz="609630" latinLnBrk="0">
              <a:defRPr/>
            </a:pPr>
            <a:r>
              <a:rPr lang="en-US" altLang="ko-KR" sz="2267">
                <a:solidFill>
                  <a:prstClr val="white"/>
                </a:solidFill>
                <a:latin typeface="Microsoft YaHei UI"/>
              </a:rPr>
              <a:t>2-2.</a:t>
            </a:r>
            <a:r>
              <a:rPr lang="ko-KR" altLang="en-US" sz="2267">
                <a:solidFill>
                  <a:prstClr val="white"/>
                </a:solidFill>
                <a:latin typeface="Microsoft YaHei UI"/>
              </a:rPr>
              <a:t> </a:t>
            </a:r>
            <a:r>
              <a:rPr lang="en-US" altLang="ko-KR" sz="2267">
                <a:solidFill>
                  <a:prstClr val="white"/>
                </a:solidFill>
                <a:latin typeface="Microsoft YaHei UI"/>
              </a:rPr>
              <a:t>ERD</a:t>
            </a:r>
          </a:p>
          <a:p>
            <a:pPr defTabSz="609630" latinLnBrk="0">
              <a:defRPr/>
            </a:pPr>
            <a:endParaRPr lang="en-US" altLang="ko-KR" sz="2267">
              <a:solidFill>
                <a:prstClr val="white"/>
              </a:solidFill>
              <a:latin typeface="Microsoft YaHei UI"/>
            </a:endParaRPr>
          </a:p>
          <a:p>
            <a:pPr defTabSz="609630" latinLnBrk="0">
              <a:defRPr/>
            </a:pPr>
            <a:r>
              <a:rPr lang="en-US" altLang="ko-KR" sz="2267">
                <a:solidFill>
                  <a:prstClr val="white"/>
                </a:solidFill>
                <a:latin typeface="Microsoft YaHei UI"/>
              </a:rPr>
              <a:t>2-3.</a:t>
            </a:r>
            <a:r>
              <a:rPr lang="ko-KR" altLang="en-US" sz="2267">
                <a:solidFill>
                  <a:prstClr val="white"/>
                </a:solidFill>
                <a:latin typeface="Microsoft YaHei UI"/>
              </a:rPr>
              <a:t> 기능설명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58" y="278199"/>
            <a:ext cx="2340361" cy="35746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7602" y="3023830"/>
            <a:ext cx="2450793" cy="679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2930" y="3404580"/>
            <a:ext cx="1902239" cy="304947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931" y="3515026"/>
            <a:ext cx="1905119" cy="81177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03" name="TextBox 1002"/>
          <p:cNvSpPr txBox="1"/>
          <p:nvPr/>
        </p:nvSpPr>
        <p:spPr>
          <a:xfrm>
            <a:off x="7874000" y="2616200"/>
            <a:ext cx="2438400" cy="183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67">
                <a:solidFill>
                  <a:schemeClr val="lt1"/>
                </a:solidFill>
                <a:latin typeface="Microsoft YaHei UI"/>
              </a:rPr>
              <a:t>2-1.</a:t>
            </a:r>
            <a:r>
              <a:rPr lang="ko-KR" altLang="en-US" sz="2267">
                <a:solidFill>
                  <a:schemeClr val="lt1"/>
                </a:solidFill>
                <a:latin typeface="Microsoft YaHei UI"/>
              </a:rPr>
              <a:t> 구조도</a:t>
            </a:r>
          </a:p>
          <a:p>
            <a:pPr>
              <a:defRPr/>
            </a:pPr>
            <a:endParaRPr lang="en-US" altLang="ko-KR" sz="2267">
              <a:solidFill>
                <a:schemeClr val="lt1"/>
              </a:solidFill>
              <a:latin typeface="Microsoft YaHei UI"/>
            </a:endParaRPr>
          </a:p>
          <a:p>
            <a:pPr>
              <a:defRPr/>
            </a:pPr>
            <a:r>
              <a:rPr lang="en-US" altLang="ko-KR" sz="2267">
                <a:solidFill>
                  <a:schemeClr val="lt1"/>
                </a:solidFill>
                <a:latin typeface="Microsoft YaHei UI"/>
              </a:rPr>
              <a:t>2-2.</a:t>
            </a:r>
            <a:r>
              <a:rPr lang="ko-KR" altLang="en-US" sz="2267">
                <a:solidFill>
                  <a:schemeClr val="lt1"/>
                </a:solidFill>
                <a:latin typeface="Microsoft YaHei UI"/>
              </a:rPr>
              <a:t> </a:t>
            </a:r>
            <a:r>
              <a:rPr lang="en-US" altLang="ko-KR" sz="2267">
                <a:solidFill>
                  <a:schemeClr val="lt1"/>
                </a:solidFill>
                <a:latin typeface="Microsoft YaHei UI"/>
              </a:rPr>
              <a:t>ERD</a:t>
            </a:r>
          </a:p>
          <a:p>
            <a:pPr>
              <a:defRPr/>
            </a:pPr>
            <a:endParaRPr lang="en-US" altLang="ko-KR" sz="2267">
              <a:solidFill>
                <a:schemeClr val="lt1"/>
              </a:solidFill>
              <a:latin typeface="Microsoft YaHei UI"/>
            </a:endParaRPr>
          </a:p>
          <a:p>
            <a:pPr>
              <a:defRPr/>
            </a:pPr>
            <a:r>
              <a:rPr lang="en-US" altLang="ko-KR" sz="2267">
                <a:solidFill>
                  <a:schemeClr val="lt1"/>
                </a:solidFill>
                <a:latin typeface="Microsoft YaHei UI"/>
              </a:rPr>
              <a:t>2-3.</a:t>
            </a:r>
            <a:r>
              <a:rPr lang="ko-KR" altLang="en-US" sz="2267">
                <a:solidFill>
                  <a:schemeClr val="lt1"/>
                </a:solidFill>
                <a:latin typeface="Microsoft YaHei UI"/>
              </a:rPr>
              <a:t> 기능설명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3A9ACF-F21A-637D-3AC0-FE4E7A656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919" y="545283"/>
            <a:ext cx="9111893" cy="55250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FCB529-2E8D-3791-5646-1E07A9F90B54}"/>
              </a:ext>
            </a:extLst>
          </p:cNvPr>
          <p:cNvSpPr txBox="1"/>
          <p:nvPr/>
        </p:nvSpPr>
        <p:spPr>
          <a:xfrm>
            <a:off x="302004" y="545283"/>
            <a:ext cx="208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구조도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anchor="ctr"/>
      <a:lstStyle>
        <a:defPPr algn="ctr">
          <a:defRPr lang="ko-KR" altLang="en-US">
            <a:ln w="9525">
              <a:solidFill>
                <a:srgbClr val="ff0000"/>
              </a:solidFill>
            </a:ln>
          </a:defRPr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728</ep:Words>
  <ep:PresentationFormat>와이드스크린</ep:PresentationFormat>
  <ep:Paragraphs>265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ep:HeadingPairs>
  <ep:TitlesOfParts>
    <vt:vector size="26" baseType="lpstr">
      <vt:lpstr>Office 테마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2023-04-26T06:57:44.000</dcterms:created>
  <dc:creator>tjoeun_jg</dc:creator>
  <cp:lastModifiedBy>dlfwn</cp:lastModifiedBy>
  <dcterms:modified xsi:type="dcterms:W3CDTF">2023-07-11T14:27:10.477</dcterms:modified>
  <cp:revision>37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